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70" r:id="rId5"/>
    <p:sldId id="260" r:id="rId6"/>
    <p:sldId id="261" r:id="rId7"/>
    <p:sldId id="262" r:id="rId8"/>
    <p:sldId id="264" r:id="rId9"/>
    <p:sldId id="265" r:id="rId10"/>
    <p:sldId id="266" r:id="rId11"/>
    <p:sldId id="267" r:id="rId12"/>
    <p:sldId id="268" r:id="rId13"/>
    <p:sldId id="269" r:id="rId14"/>
    <p:sldId id="271" r:id="rId15"/>
    <p:sldId id="272" r:id="rId16"/>
    <p:sldId id="275" r:id="rId17"/>
    <p:sldId id="276" r:id="rId18"/>
    <p:sldId id="277" r:id="rId19"/>
    <p:sldId id="278" r:id="rId20"/>
    <p:sldId id="279" r:id="rId21"/>
    <p:sldId id="280" r:id="rId22"/>
    <p:sldId id="295"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7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0" d="100"/>
          <a:sy n="90" d="100"/>
        </p:scale>
        <p:origin x="-1234" y="8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25FCE5D-30DA-4F60-9592-1C47EA1EB00C}"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2DCCB3-A42B-44E1-B231-2FABB86E7045}" type="slidenum">
              <a:rPr lang="en-US" smtClean="0"/>
              <a:t>‹#›</a:t>
            </a:fld>
            <a:endParaRPr lang="en-US"/>
          </a:p>
        </p:txBody>
      </p:sp>
    </p:spTree>
    <p:extLst>
      <p:ext uri="{BB962C8B-B14F-4D97-AF65-F5344CB8AC3E}">
        <p14:creationId xmlns:p14="http://schemas.microsoft.com/office/powerpoint/2010/main" val="1187547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5FCE5D-30DA-4F60-9592-1C47EA1EB00C}"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2DCCB3-A42B-44E1-B231-2FABB86E7045}" type="slidenum">
              <a:rPr lang="en-US" smtClean="0"/>
              <a:t>‹#›</a:t>
            </a:fld>
            <a:endParaRPr lang="en-US"/>
          </a:p>
        </p:txBody>
      </p:sp>
    </p:spTree>
    <p:extLst>
      <p:ext uri="{BB962C8B-B14F-4D97-AF65-F5344CB8AC3E}">
        <p14:creationId xmlns:p14="http://schemas.microsoft.com/office/powerpoint/2010/main" val="3671063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5FCE5D-30DA-4F60-9592-1C47EA1EB00C}"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2DCCB3-A42B-44E1-B231-2FABB86E7045}" type="slidenum">
              <a:rPr lang="en-US" smtClean="0"/>
              <a:t>‹#›</a:t>
            </a:fld>
            <a:endParaRPr lang="en-US"/>
          </a:p>
        </p:txBody>
      </p:sp>
    </p:spTree>
    <p:extLst>
      <p:ext uri="{BB962C8B-B14F-4D97-AF65-F5344CB8AC3E}">
        <p14:creationId xmlns:p14="http://schemas.microsoft.com/office/powerpoint/2010/main" val="588923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5FCE5D-30DA-4F60-9592-1C47EA1EB00C}"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2DCCB3-A42B-44E1-B231-2FABB86E7045}" type="slidenum">
              <a:rPr lang="en-US" smtClean="0"/>
              <a:t>‹#›</a:t>
            </a:fld>
            <a:endParaRPr lang="en-US"/>
          </a:p>
        </p:txBody>
      </p:sp>
    </p:spTree>
    <p:extLst>
      <p:ext uri="{BB962C8B-B14F-4D97-AF65-F5344CB8AC3E}">
        <p14:creationId xmlns:p14="http://schemas.microsoft.com/office/powerpoint/2010/main" val="960500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5FCE5D-30DA-4F60-9592-1C47EA1EB00C}"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2DCCB3-A42B-44E1-B231-2FABB86E7045}" type="slidenum">
              <a:rPr lang="en-US" smtClean="0"/>
              <a:t>‹#›</a:t>
            </a:fld>
            <a:endParaRPr lang="en-US"/>
          </a:p>
        </p:txBody>
      </p:sp>
    </p:spTree>
    <p:extLst>
      <p:ext uri="{BB962C8B-B14F-4D97-AF65-F5344CB8AC3E}">
        <p14:creationId xmlns:p14="http://schemas.microsoft.com/office/powerpoint/2010/main" val="2420001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25FCE5D-30DA-4F60-9592-1C47EA1EB00C}" type="datetimeFigureOut">
              <a:rPr lang="en-US" smtClean="0"/>
              <a:t>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2DCCB3-A42B-44E1-B231-2FABB86E7045}" type="slidenum">
              <a:rPr lang="en-US" smtClean="0"/>
              <a:t>‹#›</a:t>
            </a:fld>
            <a:endParaRPr lang="en-US"/>
          </a:p>
        </p:txBody>
      </p:sp>
    </p:spTree>
    <p:extLst>
      <p:ext uri="{BB962C8B-B14F-4D97-AF65-F5344CB8AC3E}">
        <p14:creationId xmlns:p14="http://schemas.microsoft.com/office/powerpoint/2010/main" val="1881070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25FCE5D-30DA-4F60-9592-1C47EA1EB00C}" type="datetimeFigureOut">
              <a:rPr lang="en-US" smtClean="0"/>
              <a:t>2/28/2019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2DCCB3-A42B-44E1-B231-2FABB86E7045}" type="slidenum">
              <a:rPr lang="en-US" smtClean="0"/>
              <a:t>‹#›</a:t>
            </a:fld>
            <a:endParaRPr lang="en-US"/>
          </a:p>
        </p:txBody>
      </p:sp>
    </p:spTree>
    <p:extLst>
      <p:ext uri="{BB962C8B-B14F-4D97-AF65-F5344CB8AC3E}">
        <p14:creationId xmlns:p14="http://schemas.microsoft.com/office/powerpoint/2010/main" val="614688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25FCE5D-30DA-4F60-9592-1C47EA1EB00C}" type="datetimeFigureOut">
              <a:rPr lang="en-US" smtClean="0"/>
              <a:t>2/28/2019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2DCCB3-A42B-44E1-B231-2FABB86E7045}" type="slidenum">
              <a:rPr lang="en-US" smtClean="0"/>
              <a:t>‹#›</a:t>
            </a:fld>
            <a:endParaRPr lang="en-US"/>
          </a:p>
        </p:txBody>
      </p:sp>
    </p:spTree>
    <p:extLst>
      <p:ext uri="{BB962C8B-B14F-4D97-AF65-F5344CB8AC3E}">
        <p14:creationId xmlns:p14="http://schemas.microsoft.com/office/powerpoint/2010/main" val="1402983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5FCE5D-30DA-4F60-9592-1C47EA1EB00C}" type="datetimeFigureOut">
              <a:rPr lang="en-US" smtClean="0"/>
              <a:t>2/28/2019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2DCCB3-A42B-44E1-B231-2FABB86E7045}" type="slidenum">
              <a:rPr lang="en-US" smtClean="0"/>
              <a:t>‹#›</a:t>
            </a:fld>
            <a:endParaRPr lang="en-US"/>
          </a:p>
        </p:txBody>
      </p:sp>
    </p:spTree>
    <p:extLst>
      <p:ext uri="{BB962C8B-B14F-4D97-AF65-F5344CB8AC3E}">
        <p14:creationId xmlns:p14="http://schemas.microsoft.com/office/powerpoint/2010/main" val="1230385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5FCE5D-30DA-4F60-9592-1C47EA1EB00C}" type="datetimeFigureOut">
              <a:rPr lang="en-US" smtClean="0"/>
              <a:t>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2DCCB3-A42B-44E1-B231-2FABB86E7045}" type="slidenum">
              <a:rPr lang="en-US" smtClean="0"/>
              <a:t>‹#›</a:t>
            </a:fld>
            <a:endParaRPr lang="en-US"/>
          </a:p>
        </p:txBody>
      </p:sp>
    </p:spTree>
    <p:extLst>
      <p:ext uri="{BB962C8B-B14F-4D97-AF65-F5344CB8AC3E}">
        <p14:creationId xmlns:p14="http://schemas.microsoft.com/office/powerpoint/2010/main" val="9509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5FCE5D-30DA-4F60-9592-1C47EA1EB00C}" type="datetimeFigureOut">
              <a:rPr lang="en-US" smtClean="0"/>
              <a:t>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2DCCB3-A42B-44E1-B231-2FABB86E7045}" type="slidenum">
              <a:rPr lang="en-US" smtClean="0"/>
              <a:t>‹#›</a:t>
            </a:fld>
            <a:endParaRPr lang="en-US"/>
          </a:p>
        </p:txBody>
      </p:sp>
    </p:spTree>
    <p:extLst>
      <p:ext uri="{BB962C8B-B14F-4D97-AF65-F5344CB8AC3E}">
        <p14:creationId xmlns:p14="http://schemas.microsoft.com/office/powerpoint/2010/main" val="4235743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5FCE5D-30DA-4F60-9592-1C47EA1EB00C}" type="datetimeFigureOut">
              <a:rPr lang="en-US" smtClean="0"/>
              <a:t>2/28/2019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2DCCB3-A42B-44E1-B231-2FABB86E7045}" type="slidenum">
              <a:rPr lang="en-US" smtClean="0"/>
              <a:t>‹#›</a:t>
            </a:fld>
            <a:endParaRPr lang="en-US"/>
          </a:p>
        </p:txBody>
      </p:sp>
    </p:spTree>
    <p:extLst>
      <p:ext uri="{BB962C8B-B14F-4D97-AF65-F5344CB8AC3E}">
        <p14:creationId xmlns:p14="http://schemas.microsoft.com/office/powerpoint/2010/main" val="953939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o-RO" dirty="0" smtClean="0"/>
              <a:t>Definiții și capcane lingvistice</a:t>
            </a:r>
            <a:endParaRPr lang="en-US" dirty="0"/>
          </a:p>
        </p:txBody>
      </p:sp>
      <p:sp>
        <p:nvSpPr>
          <p:cNvPr id="3" name="Subtitle 2"/>
          <p:cNvSpPr>
            <a:spLocks noGrp="1"/>
          </p:cNvSpPr>
          <p:nvPr>
            <p:ph type="subTitle" idx="1"/>
          </p:nvPr>
        </p:nvSpPr>
        <p:spPr/>
        <p:txBody>
          <a:bodyPr/>
          <a:lstStyle/>
          <a:p>
            <a:r>
              <a:rPr lang="ro-RO" dirty="0" smtClean="0"/>
              <a:t>Curs 2</a:t>
            </a:r>
            <a:endParaRPr lang="en-US" dirty="0"/>
          </a:p>
        </p:txBody>
      </p:sp>
    </p:spTree>
    <p:extLst>
      <p:ext uri="{BB962C8B-B14F-4D97-AF65-F5344CB8AC3E}">
        <p14:creationId xmlns:p14="http://schemas.microsoft.com/office/powerpoint/2010/main" val="1947934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ro-RO" dirty="0" smtClean="0"/>
              <a:t>Tipuri de definiții</a:t>
            </a:r>
            <a:endParaRPr lang="en-US" dirty="0"/>
          </a:p>
        </p:txBody>
      </p:sp>
      <p:sp>
        <p:nvSpPr>
          <p:cNvPr id="3" name="Content Placeholder 2"/>
          <p:cNvSpPr>
            <a:spLocks noGrp="1"/>
          </p:cNvSpPr>
          <p:nvPr>
            <p:ph idx="1"/>
          </p:nvPr>
        </p:nvSpPr>
        <p:spPr>
          <a:xfrm>
            <a:off x="457200" y="1219200"/>
            <a:ext cx="8229600" cy="5181600"/>
          </a:xfrm>
        </p:spPr>
        <p:txBody>
          <a:bodyPr/>
          <a:lstStyle/>
          <a:p>
            <a:pPr>
              <a:buNone/>
            </a:pPr>
            <a:r>
              <a:rPr lang="ro-RO" b="1" dirty="0" smtClean="0"/>
              <a:t>II. Definiții stipulative</a:t>
            </a:r>
          </a:p>
          <a:p>
            <a:pPr>
              <a:buFontTx/>
              <a:buChar char="-"/>
            </a:pPr>
            <a:r>
              <a:rPr lang="ro-RO" dirty="0" smtClean="0"/>
              <a:t>Definiții folosite pentru a introduce în uz noi înțelesuri ale unui termen.</a:t>
            </a:r>
          </a:p>
          <a:p>
            <a:pPr>
              <a:buFontTx/>
              <a:buChar char="-"/>
            </a:pPr>
            <a:r>
              <a:rPr lang="ro-RO" dirty="0" smtClean="0"/>
              <a:t>Des întâlnite în știință: </a:t>
            </a:r>
          </a:p>
          <a:p>
            <a:pPr>
              <a:buNone/>
            </a:pPr>
            <a:endParaRPr lang="ro-RO" dirty="0" smtClean="0"/>
          </a:p>
          <a:p>
            <a:pPr>
              <a:buNone/>
            </a:pPr>
            <a:r>
              <a:rPr lang="en-US" dirty="0" smtClean="0"/>
              <a:t>“</a:t>
            </a:r>
            <a:r>
              <a:rPr lang="en-US" dirty="0" err="1" smtClean="0"/>
              <a:t>vom</a:t>
            </a:r>
            <a:r>
              <a:rPr lang="en-US" dirty="0" smtClean="0"/>
              <a:t> </a:t>
            </a:r>
            <a:r>
              <a:rPr lang="en-US" dirty="0" err="1" smtClean="0"/>
              <a:t>numi</a:t>
            </a:r>
            <a:r>
              <a:rPr lang="en-US" dirty="0" smtClean="0"/>
              <a:t> </a:t>
            </a:r>
            <a:r>
              <a:rPr lang="en-US" dirty="0" err="1" smtClean="0"/>
              <a:t>prin</a:t>
            </a:r>
            <a:r>
              <a:rPr lang="en-US" dirty="0" smtClean="0"/>
              <a:t> </a:t>
            </a:r>
            <a:r>
              <a:rPr lang="en-US" dirty="0" err="1" smtClean="0"/>
              <a:t>Neptun</a:t>
            </a:r>
            <a:r>
              <a:rPr lang="en-US" dirty="0" smtClean="0"/>
              <a:t> </a:t>
            </a:r>
            <a:r>
              <a:rPr lang="en-US" dirty="0" err="1" smtClean="0"/>
              <a:t>acea</a:t>
            </a:r>
            <a:r>
              <a:rPr lang="en-US" dirty="0" smtClean="0"/>
              <a:t> planet</a:t>
            </a:r>
            <a:r>
              <a:rPr lang="ro-RO" dirty="0" smtClean="0"/>
              <a:t>ă a cărei existență explică </a:t>
            </a:r>
            <a:r>
              <a:rPr lang="en-US" dirty="0" smtClean="0"/>
              <a:t>perturb</a:t>
            </a:r>
            <a:r>
              <a:rPr lang="ro-RO" dirty="0" smtClean="0"/>
              <a:t>ările în orbita lui Uranus</a:t>
            </a:r>
            <a:r>
              <a:rPr lang="en-US" dirty="0" smtClean="0"/>
              <a:t>”</a:t>
            </a:r>
            <a:endParaRPr lang="ro-RO" dirty="0"/>
          </a:p>
        </p:txBody>
      </p:sp>
    </p:spTree>
    <p:extLst>
      <p:ext uri="{BB962C8B-B14F-4D97-AF65-F5344CB8AC3E}">
        <p14:creationId xmlns:p14="http://schemas.microsoft.com/office/powerpoint/2010/main" val="1539246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ro-RO" dirty="0" smtClean="0"/>
              <a:t>Tipuri de definiții</a:t>
            </a:r>
            <a:endParaRPr lang="en-US" dirty="0"/>
          </a:p>
        </p:txBody>
      </p:sp>
      <p:sp>
        <p:nvSpPr>
          <p:cNvPr id="3" name="Content Placeholder 2"/>
          <p:cNvSpPr>
            <a:spLocks noGrp="1"/>
          </p:cNvSpPr>
          <p:nvPr>
            <p:ph idx="1"/>
          </p:nvPr>
        </p:nvSpPr>
        <p:spPr>
          <a:xfrm>
            <a:off x="457200" y="1219200"/>
            <a:ext cx="8229600" cy="5257800"/>
          </a:xfrm>
        </p:spPr>
        <p:txBody>
          <a:bodyPr>
            <a:normAutofit/>
          </a:bodyPr>
          <a:lstStyle/>
          <a:p>
            <a:pPr>
              <a:buNone/>
            </a:pPr>
            <a:r>
              <a:rPr lang="ro-RO" b="1" dirty="0" smtClean="0"/>
              <a:t>III. Definiții utile pentru a face extensiunile anumitor termeni mai precise</a:t>
            </a:r>
            <a:endParaRPr lang="en-US" b="1" dirty="0" smtClean="0"/>
          </a:p>
          <a:p>
            <a:pPr>
              <a:buNone/>
            </a:pPr>
            <a:r>
              <a:rPr lang="en-US" dirty="0" smtClean="0"/>
              <a:t>(1) Ne </a:t>
            </a:r>
            <a:r>
              <a:rPr lang="en-US" dirty="0" err="1" smtClean="0"/>
              <a:t>ajut</a:t>
            </a:r>
            <a:r>
              <a:rPr lang="ro-RO" dirty="0" smtClean="0"/>
              <a:t>ă să fixăm temporar extensiunile termenilor vagi.</a:t>
            </a:r>
            <a:endParaRPr lang="en-US" dirty="0"/>
          </a:p>
          <a:p>
            <a:pPr>
              <a:buNone/>
            </a:pPr>
            <a:r>
              <a:rPr lang="en-US" dirty="0" smtClean="0"/>
              <a:t>“</a:t>
            </a:r>
            <a:r>
              <a:rPr lang="en-US" b="1" dirty="0" err="1" smtClean="0">
                <a:solidFill>
                  <a:srgbClr val="FF0000"/>
                </a:solidFill>
              </a:rPr>
              <a:t>Copiilor</a:t>
            </a:r>
            <a:r>
              <a:rPr lang="en-US" b="1" dirty="0" smtClean="0"/>
              <a:t> </a:t>
            </a:r>
            <a:r>
              <a:rPr lang="en-US" dirty="0" smtClean="0"/>
              <a:t>le </a:t>
            </a:r>
            <a:r>
              <a:rPr lang="en-US" dirty="0" err="1" smtClean="0"/>
              <a:t>este</a:t>
            </a:r>
            <a:r>
              <a:rPr lang="en-US" dirty="0" smtClean="0"/>
              <a:t> </a:t>
            </a:r>
            <a:r>
              <a:rPr lang="en-US" dirty="0" err="1" smtClean="0"/>
              <a:t>interzis</a:t>
            </a:r>
            <a:r>
              <a:rPr lang="en-US" dirty="0" smtClean="0"/>
              <a:t> </a:t>
            </a:r>
            <a:r>
              <a:rPr lang="en-US" dirty="0" err="1" smtClean="0"/>
              <a:t>accesul</a:t>
            </a:r>
            <a:r>
              <a:rPr lang="en-US" dirty="0" smtClean="0"/>
              <a:t> </a:t>
            </a:r>
            <a:r>
              <a:rPr lang="ro-RO" dirty="0" smtClean="0"/>
              <a:t>în acest parc.</a:t>
            </a:r>
            <a:r>
              <a:rPr lang="en-US" dirty="0" smtClean="0"/>
              <a:t>”</a:t>
            </a:r>
            <a:endParaRPr lang="ro-RO" dirty="0" smtClean="0"/>
          </a:p>
          <a:p>
            <a:pPr>
              <a:buNone/>
            </a:pPr>
            <a:endParaRPr lang="ro-RO" dirty="0" smtClean="0"/>
          </a:p>
          <a:p>
            <a:pPr>
              <a:buNone/>
            </a:pPr>
            <a:r>
              <a:rPr lang="ro-RO" dirty="0" smtClean="0"/>
              <a:t>(2) Ne ajută să fixăm temporar extensiunile termenilor ambigui.</a:t>
            </a:r>
          </a:p>
          <a:p>
            <a:pPr>
              <a:buNone/>
            </a:pPr>
            <a:r>
              <a:rPr lang="en-US" dirty="0" smtClean="0"/>
              <a:t>“</a:t>
            </a:r>
            <a:r>
              <a:rPr lang="en-US" dirty="0" err="1" smtClean="0"/>
              <a:t>Animalele</a:t>
            </a:r>
            <a:r>
              <a:rPr lang="en-US" dirty="0" smtClean="0"/>
              <a:t> nu </a:t>
            </a:r>
            <a:r>
              <a:rPr lang="en-US" dirty="0" err="1" smtClean="0"/>
              <a:t>sunt</a:t>
            </a:r>
            <a:r>
              <a:rPr lang="en-US" dirty="0" smtClean="0"/>
              <a:t> </a:t>
            </a:r>
            <a:r>
              <a:rPr lang="en-US" dirty="0" err="1" smtClean="0"/>
              <a:t>dotate</a:t>
            </a:r>
            <a:r>
              <a:rPr lang="en-US" dirty="0" smtClean="0"/>
              <a:t> cu </a:t>
            </a:r>
            <a:r>
              <a:rPr lang="en-US" b="1" dirty="0" err="1" smtClean="0">
                <a:solidFill>
                  <a:srgbClr val="FF0000"/>
                </a:solidFill>
                <a:effectLst>
                  <a:outerShdw blurRad="38100" dist="38100" dir="2700000" algn="tl">
                    <a:srgbClr val="000000">
                      <a:alpha val="43137"/>
                    </a:srgbClr>
                  </a:outerShdw>
                </a:effectLst>
              </a:rPr>
              <a:t>limbaj</a:t>
            </a:r>
            <a:r>
              <a:rPr lang="en-US" dirty="0" smtClean="0"/>
              <a:t>”</a:t>
            </a:r>
            <a:endParaRPr lang="ro-RO" dirty="0" smtClean="0"/>
          </a:p>
          <a:p>
            <a:pPr>
              <a:buNone/>
            </a:pPr>
            <a:endParaRPr lang="en-US" dirty="0"/>
          </a:p>
        </p:txBody>
      </p:sp>
    </p:spTree>
    <p:extLst>
      <p:ext uri="{BB962C8B-B14F-4D97-AF65-F5344CB8AC3E}">
        <p14:creationId xmlns:p14="http://schemas.microsoft.com/office/powerpoint/2010/main" val="1744354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Cum definim corect?</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09600" y="838200"/>
            <a:ext cx="8153400" cy="5410200"/>
          </a:xfrm>
        </p:spPr>
      </p:pic>
    </p:spTree>
    <p:extLst>
      <p:ext uri="{BB962C8B-B14F-4D97-AF65-F5344CB8AC3E}">
        <p14:creationId xmlns:p14="http://schemas.microsoft.com/office/powerpoint/2010/main" val="36753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ro-RO" dirty="0" smtClean="0"/>
              <a:t>Criterii pentru a crea definiții bune</a:t>
            </a:r>
            <a:endParaRPr lang="en-US" dirty="0"/>
          </a:p>
        </p:txBody>
      </p:sp>
      <p:sp>
        <p:nvSpPr>
          <p:cNvPr id="3" name="Content Placeholder 2"/>
          <p:cNvSpPr>
            <a:spLocks noGrp="1"/>
          </p:cNvSpPr>
          <p:nvPr>
            <p:ph idx="1"/>
          </p:nvPr>
        </p:nvSpPr>
        <p:spPr>
          <a:xfrm>
            <a:off x="457200" y="1066800"/>
            <a:ext cx="8229600" cy="5638800"/>
          </a:xfrm>
        </p:spPr>
        <p:txBody>
          <a:bodyPr>
            <a:normAutofit fontScale="85000" lnSpcReduction="20000"/>
          </a:bodyPr>
          <a:lstStyle/>
          <a:p>
            <a:pPr marL="514350" indent="-514350">
              <a:buAutoNum type="arabicParenBoth"/>
            </a:pPr>
            <a:r>
              <a:rPr lang="ro-RO" b="1" dirty="0" smtClean="0"/>
              <a:t>Definițiile ar trebui să folosească intensiunile termenilor de definit.</a:t>
            </a:r>
          </a:p>
          <a:p>
            <a:pPr marL="514350" indent="-514350">
              <a:buNone/>
            </a:pPr>
            <a:r>
              <a:rPr lang="ro-RO" dirty="0" smtClean="0"/>
              <a:t>Exemple: </a:t>
            </a:r>
            <a:r>
              <a:rPr lang="ro-RO" dirty="0" smtClean="0"/>
              <a:t>număr </a:t>
            </a:r>
            <a:r>
              <a:rPr lang="ro-RO" dirty="0" smtClean="0"/>
              <a:t>prim=</a:t>
            </a:r>
            <a:r>
              <a:rPr lang="en-US" dirty="0" smtClean="0"/>
              <a:t>{2,3,5,7,…} </a:t>
            </a:r>
            <a:r>
              <a:rPr lang="en-US" dirty="0" err="1" smtClean="0"/>
              <a:t>vs</a:t>
            </a:r>
            <a:r>
              <a:rPr lang="en-US" dirty="0" smtClean="0"/>
              <a:t> “num</a:t>
            </a:r>
            <a:r>
              <a:rPr lang="ro-RO" dirty="0" smtClean="0"/>
              <a:t>ăr divizibil prin 1 și el </a:t>
            </a:r>
            <a:r>
              <a:rPr lang="ro-RO" dirty="0" smtClean="0"/>
              <a:t>însuși</a:t>
            </a:r>
            <a:r>
              <a:rPr lang="en-US" dirty="0" smtClean="0"/>
              <a:t>”</a:t>
            </a:r>
            <a:r>
              <a:rPr lang="ro-RO" dirty="0" smtClean="0"/>
              <a:t>, </a:t>
            </a:r>
            <a:r>
              <a:rPr lang="ro-RO" dirty="0" smtClean="0"/>
              <a:t>etc.</a:t>
            </a:r>
            <a:r>
              <a:rPr lang="en-US" dirty="0" smtClean="0"/>
              <a:t> </a:t>
            </a:r>
            <a:endParaRPr lang="ro-RO" dirty="0" smtClean="0"/>
          </a:p>
          <a:p>
            <a:pPr marL="514350" indent="-514350">
              <a:buNone/>
            </a:pPr>
            <a:r>
              <a:rPr lang="ro-RO" b="1" dirty="0" smtClean="0"/>
              <a:t>(</a:t>
            </a:r>
            <a:r>
              <a:rPr lang="ro-RO" b="1" dirty="0" smtClean="0"/>
              <a:t>2) Evitați definițiile circulare</a:t>
            </a:r>
          </a:p>
          <a:p>
            <a:pPr marL="514350" indent="-514350">
              <a:buNone/>
            </a:pPr>
            <a:r>
              <a:rPr lang="ro-RO" dirty="0" smtClean="0"/>
              <a:t>Exemplu: Timpul este o cantitate măsurată cu ajutorul ceasului.</a:t>
            </a:r>
          </a:p>
          <a:p>
            <a:pPr marL="514350" indent="-514350">
              <a:buNone/>
            </a:pPr>
            <a:r>
              <a:rPr lang="ro-RO" b="1" dirty="0" smtClean="0"/>
              <a:t>(3) Evitați exprimările metaforice!</a:t>
            </a:r>
          </a:p>
          <a:p>
            <a:pPr marL="514350" indent="-514350">
              <a:buNone/>
            </a:pPr>
            <a:r>
              <a:rPr lang="ro-RO" dirty="0" smtClean="0"/>
              <a:t>Exemplu: </a:t>
            </a:r>
            <a:r>
              <a:rPr lang="en-US" dirty="0" smtClean="0"/>
              <a:t>“</a:t>
            </a:r>
            <a:r>
              <a:rPr lang="en-US" dirty="0" err="1" smtClean="0"/>
              <a:t>analiza</a:t>
            </a:r>
            <a:r>
              <a:rPr lang="en-US" dirty="0" smtClean="0"/>
              <a:t> </a:t>
            </a:r>
            <a:r>
              <a:rPr lang="en-US" dirty="0" err="1" smtClean="0"/>
              <a:t>matematic</a:t>
            </a:r>
            <a:r>
              <a:rPr lang="ro-RO" dirty="0" smtClean="0"/>
              <a:t>ă este simfonia infinitului</a:t>
            </a:r>
            <a:r>
              <a:rPr lang="en-US" dirty="0" smtClean="0"/>
              <a:t>”</a:t>
            </a:r>
            <a:r>
              <a:rPr lang="ro-RO" dirty="0" smtClean="0"/>
              <a:t> (D. Hilbert, matematician</a:t>
            </a:r>
            <a:r>
              <a:rPr lang="ro-RO" dirty="0" smtClean="0"/>
              <a:t>).</a:t>
            </a:r>
            <a:endParaRPr lang="ro-RO" dirty="0" smtClean="0"/>
          </a:p>
          <a:p>
            <a:pPr marL="514350" indent="-514350">
              <a:buNone/>
            </a:pPr>
            <a:r>
              <a:rPr lang="ro-RO" dirty="0" smtClean="0"/>
              <a:t>(4) </a:t>
            </a:r>
            <a:r>
              <a:rPr lang="ro-RO" b="1" dirty="0" smtClean="0"/>
              <a:t>Evitați definițiile persuasive </a:t>
            </a:r>
            <a:r>
              <a:rPr lang="ro-RO" dirty="0" smtClean="0"/>
              <a:t>= nu folosiți termeni care au conotații puternic pozitive sau </a:t>
            </a:r>
            <a:r>
              <a:rPr lang="ro-RO" dirty="0" smtClean="0"/>
              <a:t>negative.</a:t>
            </a:r>
            <a:endParaRPr lang="ro-RO" dirty="0" smtClean="0"/>
          </a:p>
          <a:p>
            <a:pPr marL="514350" indent="-514350">
              <a:buNone/>
            </a:pPr>
            <a:r>
              <a:rPr lang="ro-RO" dirty="0" smtClean="0"/>
              <a:t>Exemplu: </a:t>
            </a:r>
            <a:r>
              <a:rPr lang="en-US" dirty="0" smtClean="0"/>
              <a:t>“</a:t>
            </a:r>
            <a:r>
              <a:rPr lang="en-US" dirty="0" err="1" smtClean="0"/>
              <a:t>democra</a:t>
            </a:r>
            <a:r>
              <a:rPr lang="ro-RO" dirty="0" smtClean="0"/>
              <a:t>ția este dictatura majorității</a:t>
            </a:r>
            <a:r>
              <a:rPr lang="en-US" dirty="0" smtClean="0"/>
              <a:t>/</a:t>
            </a:r>
            <a:r>
              <a:rPr lang="en-US" dirty="0" err="1" smtClean="0"/>
              <a:t>gloatei</a:t>
            </a:r>
            <a:r>
              <a:rPr lang="en-US" dirty="0" smtClean="0"/>
              <a:t> </a:t>
            </a:r>
            <a:r>
              <a:rPr lang="en-US" dirty="0" err="1" smtClean="0"/>
              <a:t>needucate</a:t>
            </a:r>
            <a:r>
              <a:rPr lang="en-US" dirty="0" smtClean="0"/>
              <a:t>”, “</a:t>
            </a:r>
            <a:r>
              <a:rPr lang="en-US" dirty="0" err="1" smtClean="0"/>
              <a:t>avortul</a:t>
            </a:r>
            <a:r>
              <a:rPr lang="en-US" dirty="0" smtClean="0"/>
              <a:t> </a:t>
            </a:r>
            <a:r>
              <a:rPr lang="en-US" dirty="0" err="1" smtClean="0"/>
              <a:t>este</a:t>
            </a:r>
            <a:r>
              <a:rPr lang="en-US" dirty="0" smtClean="0"/>
              <a:t> </a:t>
            </a:r>
            <a:r>
              <a:rPr lang="en-US" dirty="0" err="1" smtClean="0"/>
              <a:t>terminarea</a:t>
            </a:r>
            <a:r>
              <a:rPr lang="en-US" dirty="0" smtClean="0"/>
              <a:t> </a:t>
            </a:r>
            <a:r>
              <a:rPr lang="en-US" dirty="0" err="1" smtClean="0"/>
              <a:t>sarcinii</a:t>
            </a:r>
            <a:r>
              <a:rPr lang="en-US" dirty="0" smtClean="0"/>
              <a:t> </a:t>
            </a:r>
            <a:r>
              <a:rPr lang="en-US" dirty="0" err="1" smtClean="0"/>
              <a:t>prin</a:t>
            </a:r>
            <a:r>
              <a:rPr lang="en-US" dirty="0" smtClean="0"/>
              <a:t> </a:t>
            </a:r>
            <a:r>
              <a:rPr lang="en-US" dirty="0" err="1" smtClean="0"/>
              <a:t>uciderea</a:t>
            </a:r>
            <a:r>
              <a:rPr lang="en-US" dirty="0" smtClean="0"/>
              <a:t> f</a:t>
            </a:r>
            <a:r>
              <a:rPr lang="ro-RO" dirty="0" smtClean="0"/>
              <a:t>ătului</a:t>
            </a:r>
            <a:r>
              <a:rPr lang="en-US" dirty="0" smtClean="0"/>
              <a:t>”</a:t>
            </a:r>
            <a:r>
              <a:rPr lang="ro-RO" dirty="0" smtClean="0"/>
              <a:t>.</a:t>
            </a:r>
            <a:endParaRPr lang="ro-RO" dirty="0" smtClean="0"/>
          </a:p>
          <a:p>
            <a:pPr marL="514350" indent="-514350">
              <a:buNone/>
            </a:pPr>
            <a:endParaRPr lang="ro-RO" dirty="0" smtClean="0"/>
          </a:p>
          <a:p>
            <a:pPr marL="514350" indent="-514350">
              <a:buAutoNum type="arabicParenBoth"/>
            </a:pPr>
            <a:endParaRPr lang="en-US" dirty="0"/>
          </a:p>
        </p:txBody>
      </p:sp>
    </p:spTree>
    <p:extLst>
      <p:ext uri="{BB962C8B-B14F-4D97-AF65-F5344CB8AC3E}">
        <p14:creationId xmlns:p14="http://schemas.microsoft.com/office/powerpoint/2010/main" val="1305567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pPr marL="0" indent="0">
              <a:buNone/>
            </a:pPr>
            <a:r>
              <a:rPr lang="ro-RO" dirty="0" smtClean="0"/>
              <a:t>! Termenii pozitivi trebuie definiți fără apel la negație</a:t>
            </a:r>
          </a:p>
          <a:p>
            <a:pPr marL="0" indent="0">
              <a:buNone/>
            </a:pPr>
            <a:endParaRPr lang="ro-RO" dirty="0"/>
          </a:p>
          <a:p>
            <a:pPr marL="0" indent="0">
              <a:buNone/>
            </a:pPr>
            <a:r>
              <a:rPr lang="ro-RO" dirty="0" smtClean="0"/>
              <a:t>Omul=df. Animalul fără coadă și coarne</a:t>
            </a:r>
          </a:p>
          <a:p>
            <a:pPr marL="0" indent="0">
              <a:buNone/>
            </a:pPr>
            <a:endParaRPr lang="ro-RO" dirty="0"/>
          </a:p>
          <a:p>
            <a:pPr marL="0" indent="0">
              <a:buNone/>
            </a:pPr>
            <a:r>
              <a:rPr lang="ro-RO" dirty="0" smtClean="0"/>
              <a:t>! Termenii negativi trebuie definiți apelând la negație</a:t>
            </a:r>
          </a:p>
          <a:p>
            <a:pPr marL="0" indent="0">
              <a:buNone/>
            </a:pPr>
            <a:endParaRPr lang="ro-RO" dirty="0"/>
          </a:p>
          <a:p>
            <a:pPr marL="0" indent="0">
              <a:buNone/>
            </a:pPr>
            <a:r>
              <a:rPr lang="ro-RO" dirty="0" smtClean="0"/>
              <a:t>Orb=df. Ființă care nu vede</a:t>
            </a:r>
            <a:endParaRPr lang="en-US" dirty="0"/>
          </a:p>
        </p:txBody>
      </p:sp>
    </p:spTree>
    <p:extLst>
      <p:ext uri="{BB962C8B-B14F-4D97-AF65-F5344CB8AC3E}">
        <p14:creationId xmlns:p14="http://schemas.microsoft.com/office/powerpoint/2010/main" val="580375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ro-RO" dirty="0" smtClean="0"/>
              <a:t>Tehnici de definire</a:t>
            </a:r>
            <a:endParaRPr lang="en-US" dirty="0"/>
          </a:p>
        </p:txBody>
      </p:sp>
      <p:sp>
        <p:nvSpPr>
          <p:cNvPr id="3" name="Content Placeholder 2"/>
          <p:cNvSpPr>
            <a:spLocks noGrp="1"/>
          </p:cNvSpPr>
          <p:nvPr>
            <p:ph idx="1"/>
          </p:nvPr>
        </p:nvSpPr>
        <p:spPr>
          <a:xfrm>
            <a:off x="457200" y="1143000"/>
            <a:ext cx="8229600" cy="5486400"/>
          </a:xfrm>
        </p:spPr>
        <p:txBody>
          <a:bodyPr>
            <a:normAutofit fontScale="85000" lnSpcReduction="20000"/>
          </a:bodyPr>
          <a:lstStyle/>
          <a:p>
            <a:pPr marL="514350" indent="-514350">
              <a:buAutoNum type="arabicParenBoth"/>
            </a:pPr>
            <a:r>
              <a:rPr lang="ro-RO" dirty="0" smtClean="0"/>
              <a:t>Definirea prin sinonime</a:t>
            </a:r>
          </a:p>
          <a:p>
            <a:pPr marL="514350" indent="-514350">
              <a:buAutoNum type="arabicParenBoth"/>
            </a:pPr>
            <a:r>
              <a:rPr lang="ro-RO" dirty="0" smtClean="0"/>
              <a:t>Definirea prin ostensiune (=prin exemple sau </a:t>
            </a:r>
            <a:r>
              <a:rPr lang="en-US" dirty="0" smtClean="0"/>
              <a:t>“</a:t>
            </a:r>
            <a:r>
              <a:rPr lang="en-US" dirty="0" err="1" smtClean="0"/>
              <a:t>ostensiv</a:t>
            </a:r>
            <a:r>
              <a:rPr lang="en-US" dirty="0" smtClean="0"/>
              <a:t>”</a:t>
            </a:r>
            <a:r>
              <a:rPr lang="ro-RO" dirty="0" smtClean="0"/>
              <a:t>)</a:t>
            </a:r>
          </a:p>
          <a:p>
            <a:pPr marL="514350" indent="-514350">
              <a:buAutoNum type="arabicParenBoth"/>
            </a:pPr>
            <a:r>
              <a:rPr lang="ro-RO" dirty="0" smtClean="0"/>
              <a:t>Definirea prin gen proxim și diferență specifică</a:t>
            </a:r>
          </a:p>
          <a:p>
            <a:pPr marL="514350" indent="-514350">
              <a:buNone/>
            </a:pPr>
            <a:endParaRPr lang="ro-RO" dirty="0"/>
          </a:p>
          <a:p>
            <a:pPr marL="514350" indent="-514350">
              <a:buAutoNum type="alphaLcParenBoth"/>
            </a:pPr>
            <a:r>
              <a:rPr lang="ro-RO" dirty="0" smtClean="0"/>
              <a:t>Identificăm cea mai largă categorie de obiecte căreia i se aplică termenul</a:t>
            </a:r>
          </a:p>
          <a:p>
            <a:pPr marL="514350" indent="-514350">
              <a:buAutoNum type="alphaLcParenBoth"/>
            </a:pPr>
            <a:r>
              <a:rPr lang="ro-RO" dirty="0" smtClean="0"/>
              <a:t>Eliminăm obiectele cărora nu li se aplică.</a:t>
            </a:r>
          </a:p>
          <a:p>
            <a:pPr marL="514350" indent="-514350">
              <a:buNone/>
            </a:pPr>
            <a:endParaRPr lang="ro-RO" dirty="0" smtClean="0"/>
          </a:p>
          <a:p>
            <a:pPr marL="514350" indent="-514350">
              <a:buNone/>
            </a:pPr>
            <a:r>
              <a:rPr lang="ro-RO" dirty="0" smtClean="0"/>
              <a:t>Exemple: </a:t>
            </a:r>
            <a:endParaRPr lang="en-US" dirty="0" smtClean="0"/>
          </a:p>
          <a:p>
            <a:pPr marL="514350" indent="-514350">
              <a:buNone/>
            </a:pPr>
            <a:r>
              <a:rPr lang="en-US" dirty="0" smtClean="0"/>
              <a:t>	</a:t>
            </a:r>
            <a:r>
              <a:rPr lang="ro-RO" dirty="0" smtClean="0"/>
              <a:t>catâr = animal obținut ca urmare a încrucișării între un măgar și o iapă, </a:t>
            </a:r>
            <a:endParaRPr lang="en-US" dirty="0" smtClean="0"/>
          </a:p>
          <a:p>
            <a:pPr marL="514350" indent="-514350">
              <a:buNone/>
            </a:pPr>
            <a:r>
              <a:rPr lang="en-US" dirty="0" smtClean="0"/>
              <a:t>	</a:t>
            </a:r>
            <a:r>
              <a:rPr lang="ro-RO" dirty="0" smtClean="0"/>
              <a:t>om</a:t>
            </a:r>
            <a:r>
              <a:rPr lang="en-US" dirty="0" smtClean="0"/>
              <a:t> </a:t>
            </a:r>
            <a:r>
              <a:rPr lang="ro-RO" dirty="0" smtClean="0"/>
              <a:t>=</a:t>
            </a:r>
            <a:r>
              <a:rPr lang="en-US" dirty="0" smtClean="0"/>
              <a:t> </a:t>
            </a:r>
            <a:r>
              <a:rPr lang="ro-RO" dirty="0" smtClean="0"/>
              <a:t>biped fără pene.</a:t>
            </a:r>
          </a:p>
          <a:p>
            <a:pPr marL="514350" indent="-514350">
              <a:buNone/>
            </a:pPr>
            <a:endParaRPr lang="ro-RO" dirty="0" smtClean="0"/>
          </a:p>
          <a:p>
            <a:pPr marL="514350" indent="-514350">
              <a:buNone/>
            </a:pPr>
            <a:endParaRPr lang="ro-RO" dirty="0"/>
          </a:p>
          <a:p>
            <a:pPr marL="514350" indent="-514350">
              <a:buNone/>
            </a:pPr>
            <a:endParaRPr lang="en-US" dirty="0"/>
          </a:p>
        </p:txBody>
      </p:sp>
    </p:spTree>
    <p:extLst>
      <p:ext uri="{BB962C8B-B14F-4D97-AF65-F5344CB8AC3E}">
        <p14:creationId xmlns:p14="http://schemas.microsoft.com/office/powerpoint/2010/main" val="1943552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o-RO" dirty="0" smtClean="0"/>
              <a:t>Capcane Lingvistice</a:t>
            </a:r>
            <a:endParaRPr lang="en-US" dirty="0"/>
          </a:p>
        </p:txBody>
      </p:sp>
      <p:sp>
        <p:nvSpPr>
          <p:cNvPr id="3" name="Content Placeholder 2"/>
          <p:cNvSpPr>
            <a:spLocks noGrp="1"/>
          </p:cNvSpPr>
          <p:nvPr>
            <p:ph sz="quarter" idx="1"/>
          </p:nvPr>
        </p:nvSpPr>
        <p:spPr/>
        <p:txBody>
          <a:bodyPr/>
          <a:lstStyle/>
          <a:p>
            <a:r>
              <a:rPr lang="ro-RO" dirty="0" smtClean="0"/>
              <a:t>Sens neclar</a:t>
            </a:r>
          </a:p>
          <a:p>
            <a:endParaRPr lang="ro-RO" dirty="0"/>
          </a:p>
          <a:p>
            <a:r>
              <a:rPr lang="ro-RO" dirty="0" smtClean="0"/>
              <a:t>Distorsiunea</a:t>
            </a:r>
          </a:p>
          <a:p>
            <a:endParaRPr lang="ro-RO" dirty="0"/>
          </a:p>
          <a:p>
            <a:r>
              <a:rPr lang="ro-RO" dirty="0" smtClean="0"/>
              <a:t>Sens gol</a:t>
            </a:r>
          </a:p>
          <a:p>
            <a:endParaRPr lang="ro-RO" dirty="0"/>
          </a:p>
          <a:p>
            <a:r>
              <a:rPr lang="ro-RO" dirty="0" smtClean="0"/>
              <a:t>Limbaj pretențios</a:t>
            </a:r>
          </a:p>
        </p:txBody>
      </p:sp>
    </p:spTree>
    <p:extLst>
      <p:ext uri="{BB962C8B-B14F-4D97-AF65-F5344CB8AC3E}">
        <p14:creationId xmlns:p14="http://schemas.microsoft.com/office/powerpoint/2010/main" val="14565315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Sens neclar</a:t>
            </a:r>
            <a:endParaRPr lang="en-US" dirty="0"/>
          </a:p>
        </p:txBody>
      </p:sp>
      <p:sp>
        <p:nvSpPr>
          <p:cNvPr id="3" name="Content Placeholder 2"/>
          <p:cNvSpPr>
            <a:spLocks noGrp="1"/>
          </p:cNvSpPr>
          <p:nvPr>
            <p:ph sz="quarter" idx="1"/>
          </p:nvPr>
        </p:nvSpPr>
        <p:spPr/>
        <p:txBody>
          <a:bodyPr>
            <a:normAutofit fontScale="92500" lnSpcReduction="20000"/>
          </a:bodyPr>
          <a:lstStyle/>
          <a:p>
            <a:r>
              <a:rPr lang="ro-RO" dirty="0" smtClean="0">
                <a:solidFill>
                  <a:srgbClr val="FF0000"/>
                </a:solidFill>
              </a:rPr>
              <a:t>Ambiguitatea</a:t>
            </a:r>
          </a:p>
          <a:p>
            <a:pPr marL="0" indent="0">
              <a:buNone/>
            </a:pPr>
            <a:r>
              <a:rPr lang="ro-RO" dirty="0" smtClean="0"/>
              <a:t>Copiii spun părinții sunt iubitori.</a:t>
            </a:r>
          </a:p>
          <a:p>
            <a:pPr marL="0" indent="0">
              <a:buNone/>
            </a:pPr>
            <a:endParaRPr lang="ro-RO" dirty="0" smtClean="0"/>
          </a:p>
          <a:p>
            <a:r>
              <a:rPr lang="ro-RO" dirty="0" smtClean="0">
                <a:solidFill>
                  <a:srgbClr val="FF0000"/>
                </a:solidFill>
              </a:rPr>
              <a:t>Vaguitatea</a:t>
            </a:r>
          </a:p>
          <a:p>
            <a:pPr marL="0" indent="0">
              <a:buNone/>
            </a:pPr>
            <a:r>
              <a:rPr lang="ro-RO" dirty="0" smtClean="0"/>
              <a:t>Bătrânii sunt scutiți de taxe.</a:t>
            </a:r>
          </a:p>
          <a:p>
            <a:pPr marL="0" indent="0">
              <a:buNone/>
            </a:pPr>
            <a:endParaRPr lang="ro-RO" dirty="0" smtClean="0"/>
          </a:p>
          <a:p>
            <a:r>
              <a:rPr lang="ro-RO" dirty="0" smtClean="0">
                <a:solidFill>
                  <a:srgbClr val="FF0000"/>
                </a:solidFill>
              </a:rPr>
              <a:t>Sens incomplet</a:t>
            </a:r>
          </a:p>
          <a:p>
            <a:pPr marL="0" indent="0">
              <a:buNone/>
            </a:pPr>
            <a:r>
              <a:rPr lang="ro-RO" dirty="0" smtClean="0"/>
              <a:t>Această pastă de dinți este mai bună.</a:t>
            </a:r>
          </a:p>
          <a:p>
            <a:pPr marL="0" indent="0">
              <a:buNone/>
            </a:pPr>
            <a:r>
              <a:rPr lang="ro-RO" dirty="0" smtClean="0"/>
              <a:t>Cerealele acestea sunt un mic dejun mai sănătos.</a:t>
            </a:r>
            <a:endParaRPr lang="en-US" dirty="0"/>
          </a:p>
        </p:txBody>
      </p:sp>
    </p:spTree>
    <p:extLst>
      <p:ext uri="{BB962C8B-B14F-4D97-AF65-F5344CB8AC3E}">
        <p14:creationId xmlns:p14="http://schemas.microsoft.com/office/powerpoint/2010/main" val="26084634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Capcane</a:t>
            </a:r>
            <a:r>
              <a:rPr lang="en-US" dirty="0" smtClean="0"/>
              <a:t> </a:t>
            </a:r>
            <a:r>
              <a:rPr lang="en-US" dirty="0" err="1" smtClean="0"/>
              <a:t>lingvistice</a:t>
            </a:r>
            <a:r>
              <a:rPr lang="en-US" dirty="0" smtClean="0"/>
              <a:t> – </a:t>
            </a:r>
            <a:r>
              <a:rPr lang="ro-RO" dirty="0"/>
              <a:t>Î</a:t>
            </a:r>
            <a:r>
              <a:rPr lang="en-US" dirty="0" smtClean="0"/>
              <a:t>n</a:t>
            </a:r>
            <a:r>
              <a:rPr lang="ro-RO" dirty="0" smtClean="0"/>
              <a:t>ț</a:t>
            </a:r>
            <a:r>
              <a:rPr lang="en-US" dirty="0" err="1" smtClean="0"/>
              <a:t>eles</a:t>
            </a:r>
            <a:r>
              <a:rPr lang="en-US" dirty="0" smtClean="0"/>
              <a:t> </a:t>
            </a:r>
            <a:r>
              <a:rPr lang="en-US" dirty="0" err="1" smtClean="0"/>
              <a:t>neclar</a:t>
            </a:r>
            <a:endParaRPr lang="en-US" dirty="0"/>
          </a:p>
        </p:txBody>
      </p:sp>
      <p:sp>
        <p:nvSpPr>
          <p:cNvPr id="3" name="Content Placeholder 2"/>
          <p:cNvSpPr>
            <a:spLocks noGrp="1"/>
          </p:cNvSpPr>
          <p:nvPr>
            <p:ph idx="1"/>
          </p:nvPr>
        </p:nvSpPr>
        <p:spPr/>
        <p:txBody>
          <a:bodyPr>
            <a:normAutofit lnSpcReduction="10000"/>
          </a:bodyPr>
          <a:lstStyle/>
          <a:p>
            <a:r>
              <a:rPr lang="en-US" b="1" dirty="0" err="1" smtClean="0"/>
              <a:t>Ambiguitatea</a:t>
            </a:r>
            <a:endParaRPr lang="en-US" b="1" dirty="0" smtClean="0"/>
          </a:p>
          <a:p>
            <a:pPr>
              <a:buFontTx/>
              <a:buChar char="-"/>
            </a:pPr>
            <a:r>
              <a:rPr lang="en-US" dirty="0" err="1" smtClean="0"/>
              <a:t>Expresie</a:t>
            </a:r>
            <a:r>
              <a:rPr lang="en-US" dirty="0" smtClean="0"/>
              <a:t>/</a:t>
            </a:r>
            <a:r>
              <a:rPr lang="en-US" dirty="0" err="1" smtClean="0"/>
              <a:t>termen</a:t>
            </a:r>
            <a:r>
              <a:rPr lang="en-US" dirty="0" smtClean="0"/>
              <a:t> – </a:t>
            </a:r>
            <a:r>
              <a:rPr lang="en-US" dirty="0" err="1" smtClean="0"/>
              <a:t>referin</a:t>
            </a:r>
            <a:r>
              <a:rPr lang="ro-RO" dirty="0" smtClean="0"/>
              <a:t>ță</a:t>
            </a:r>
            <a:r>
              <a:rPr lang="en-US" dirty="0" smtClean="0"/>
              <a:t> </a:t>
            </a:r>
            <a:r>
              <a:rPr lang="en-US" dirty="0" smtClean="0"/>
              <a:t>+ </a:t>
            </a:r>
            <a:r>
              <a:rPr lang="ro-RO" dirty="0"/>
              <a:t>î</a:t>
            </a:r>
            <a:r>
              <a:rPr lang="en-US" dirty="0" smtClean="0"/>
              <a:t>n</a:t>
            </a:r>
            <a:r>
              <a:rPr lang="ro-RO" dirty="0" smtClean="0"/>
              <a:t>ț</a:t>
            </a:r>
            <a:r>
              <a:rPr lang="en-US" dirty="0" err="1" smtClean="0"/>
              <a:t>eles</a:t>
            </a:r>
            <a:r>
              <a:rPr lang="en-US" dirty="0" smtClean="0"/>
              <a:t> </a:t>
            </a:r>
            <a:r>
              <a:rPr lang="en-US" dirty="0" smtClean="0"/>
              <a:t>(</a:t>
            </a:r>
            <a:r>
              <a:rPr lang="en-US" dirty="0" err="1" smtClean="0"/>
              <a:t>sens</a:t>
            </a:r>
            <a:r>
              <a:rPr lang="en-US" dirty="0" smtClean="0"/>
              <a:t>)</a:t>
            </a:r>
          </a:p>
          <a:p>
            <a:pPr>
              <a:buNone/>
            </a:pPr>
            <a:r>
              <a:rPr lang="en-US" dirty="0" smtClean="0"/>
              <a:t>Ex.: “</a:t>
            </a:r>
            <a:r>
              <a:rPr lang="en-US" dirty="0" smtClean="0"/>
              <a:t>Mo</a:t>
            </a:r>
            <a:r>
              <a:rPr lang="ro-RO" dirty="0" smtClean="0"/>
              <a:t>ș</a:t>
            </a:r>
            <a:r>
              <a:rPr lang="en-US" dirty="0" smtClean="0"/>
              <a:t> Cr</a:t>
            </a:r>
            <a:r>
              <a:rPr lang="ro-RO" dirty="0" smtClean="0"/>
              <a:t>ă</a:t>
            </a:r>
            <a:r>
              <a:rPr lang="en-US" dirty="0" err="1" smtClean="0"/>
              <a:t>ciun</a:t>
            </a:r>
            <a:r>
              <a:rPr lang="en-US" dirty="0" smtClean="0"/>
              <a:t>” are </a:t>
            </a:r>
            <a:r>
              <a:rPr lang="ro-RO" dirty="0"/>
              <a:t>î</a:t>
            </a:r>
            <a:r>
              <a:rPr lang="en-US" dirty="0" smtClean="0"/>
              <a:t>n</a:t>
            </a:r>
            <a:r>
              <a:rPr lang="ro-RO" dirty="0" smtClean="0"/>
              <a:t>ț</a:t>
            </a:r>
            <a:r>
              <a:rPr lang="en-US" dirty="0" err="1" smtClean="0"/>
              <a:t>eles</a:t>
            </a:r>
            <a:r>
              <a:rPr lang="en-US" dirty="0" smtClean="0"/>
              <a:t> </a:t>
            </a:r>
            <a:r>
              <a:rPr lang="en-US" dirty="0" smtClean="0"/>
              <a:t>(</a:t>
            </a:r>
            <a:r>
              <a:rPr lang="en-US" dirty="0" err="1" smtClean="0"/>
              <a:t>sens</a:t>
            </a:r>
            <a:r>
              <a:rPr lang="en-US" dirty="0" smtClean="0"/>
              <a:t>), </a:t>
            </a:r>
            <a:r>
              <a:rPr lang="en-US" dirty="0" err="1" smtClean="0"/>
              <a:t>dar</a:t>
            </a:r>
            <a:r>
              <a:rPr lang="en-US" dirty="0" smtClean="0"/>
              <a:t> nu are referent.</a:t>
            </a:r>
          </a:p>
          <a:p>
            <a:pPr>
              <a:buNone/>
            </a:pPr>
            <a:r>
              <a:rPr lang="ro-RO" dirty="0" err="1"/>
              <a:t>Î</a:t>
            </a:r>
            <a:r>
              <a:rPr lang="en-US" dirty="0" err="1" smtClean="0"/>
              <a:t>ntrebare</a:t>
            </a:r>
            <a:r>
              <a:rPr lang="en-US" dirty="0" smtClean="0"/>
              <a:t>: </a:t>
            </a:r>
            <a:r>
              <a:rPr lang="en-US" dirty="0" smtClean="0"/>
              <a:t>exist</a:t>
            </a:r>
            <a:r>
              <a:rPr lang="ro-RO" dirty="0" smtClean="0"/>
              <a:t>ă</a:t>
            </a:r>
            <a:r>
              <a:rPr lang="en-US" dirty="0" smtClean="0"/>
              <a:t> </a:t>
            </a:r>
            <a:r>
              <a:rPr lang="en-US" dirty="0" err="1" smtClean="0"/>
              <a:t>expresii</a:t>
            </a:r>
            <a:r>
              <a:rPr lang="en-US" dirty="0" smtClean="0"/>
              <a:t>/</a:t>
            </a:r>
            <a:r>
              <a:rPr lang="en-US" dirty="0" err="1" smtClean="0"/>
              <a:t>termeni</a:t>
            </a:r>
            <a:r>
              <a:rPr lang="en-US" dirty="0" smtClean="0"/>
              <a:t> cu </a:t>
            </a:r>
            <a:r>
              <a:rPr lang="en-US" dirty="0" err="1" smtClean="0"/>
              <a:t>referin</a:t>
            </a:r>
            <a:r>
              <a:rPr lang="ro-RO" dirty="0" smtClean="0"/>
              <a:t>ță</a:t>
            </a:r>
            <a:r>
              <a:rPr lang="en-US" dirty="0" smtClean="0"/>
              <a:t> </a:t>
            </a:r>
            <a:r>
              <a:rPr lang="en-US" dirty="0" err="1" smtClean="0"/>
              <a:t>dar</a:t>
            </a:r>
            <a:r>
              <a:rPr lang="en-US" dirty="0" smtClean="0"/>
              <a:t> </a:t>
            </a:r>
            <a:r>
              <a:rPr lang="en-US" dirty="0" smtClean="0"/>
              <a:t>f</a:t>
            </a:r>
            <a:r>
              <a:rPr lang="ro-RO" dirty="0" smtClean="0"/>
              <a:t>ă</a:t>
            </a:r>
            <a:r>
              <a:rPr lang="en-US" dirty="0" smtClean="0"/>
              <a:t>r</a:t>
            </a:r>
            <a:r>
              <a:rPr lang="ro-RO" dirty="0" smtClean="0"/>
              <a:t>ă</a:t>
            </a:r>
            <a:r>
              <a:rPr lang="en-US" dirty="0" smtClean="0"/>
              <a:t> </a:t>
            </a:r>
            <a:r>
              <a:rPr lang="ro-RO" dirty="0"/>
              <a:t>î</a:t>
            </a:r>
            <a:r>
              <a:rPr lang="en-US" dirty="0" smtClean="0"/>
              <a:t>n</a:t>
            </a:r>
            <a:r>
              <a:rPr lang="ro-RO" dirty="0" smtClean="0"/>
              <a:t>ț</a:t>
            </a:r>
            <a:r>
              <a:rPr lang="en-US" dirty="0" err="1" smtClean="0"/>
              <a:t>eles</a:t>
            </a:r>
            <a:r>
              <a:rPr lang="en-US" dirty="0" smtClean="0"/>
              <a:t>?</a:t>
            </a:r>
          </a:p>
          <a:p>
            <a:pPr>
              <a:buFontTx/>
              <a:buChar char="-"/>
            </a:pPr>
            <a:r>
              <a:rPr lang="en-US" dirty="0" smtClean="0"/>
              <a:t>O </a:t>
            </a:r>
            <a:r>
              <a:rPr lang="en-US" dirty="0" err="1" smtClean="0"/>
              <a:t>expresie</a:t>
            </a:r>
            <a:r>
              <a:rPr lang="en-US" dirty="0" smtClean="0"/>
              <a:t> </a:t>
            </a:r>
            <a:r>
              <a:rPr lang="en-US" dirty="0" err="1" smtClean="0"/>
              <a:t>este</a:t>
            </a:r>
            <a:r>
              <a:rPr lang="en-US" dirty="0" smtClean="0"/>
              <a:t> </a:t>
            </a:r>
            <a:r>
              <a:rPr lang="en-US" b="1" dirty="0" err="1" smtClean="0"/>
              <a:t>ambigu</a:t>
            </a:r>
            <a:r>
              <a:rPr lang="ro-RO" b="1" dirty="0" smtClean="0"/>
              <a:t>ă</a:t>
            </a:r>
            <a:r>
              <a:rPr lang="en-US" dirty="0" smtClean="0"/>
              <a:t> </a:t>
            </a:r>
            <a:r>
              <a:rPr lang="en-US" dirty="0" err="1" smtClean="0"/>
              <a:t>atunci</a:t>
            </a:r>
            <a:r>
              <a:rPr lang="en-US" dirty="0" smtClean="0"/>
              <a:t> </a:t>
            </a:r>
            <a:r>
              <a:rPr lang="en-US" dirty="0" smtClean="0"/>
              <a:t>c</a:t>
            </a:r>
            <a:r>
              <a:rPr lang="ro-RO" dirty="0" smtClean="0"/>
              <a:t>â</a:t>
            </a:r>
            <a:r>
              <a:rPr lang="en-US" dirty="0" err="1" smtClean="0"/>
              <a:t>nd</a:t>
            </a:r>
            <a:r>
              <a:rPr lang="en-US" dirty="0" smtClean="0"/>
              <a:t> </a:t>
            </a:r>
            <a:r>
              <a:rPr lang="en-US" dirty="0" smtClean="0"/>
              <a:t>are </a:t>
            </a:r>
            <a:r>
              <a:rPr lang="en-US" dirty="0" err="1" smtClean="0"/>
              <a:t>mai</a:t>
            </a:r>
            <a:r>
              <a:rPr lang="en-US" dirty="0" smtClean="0"/>
              <a:t> </a:t>
            </a:r>
            <a:r>
              <a:rPr lang="en-US" dirty="0" err="1" smtClean="0"/>
              <a:t>multe</a:t>
            </a:r>
            <a:r>
              <a:rPr lang="en-US" dirty="0" smtClean="0"/>
              <a:t> </a:t>
            </a:r>
            <a:r>
              <a:rPr lang="ro-RO" dirty="0"/>
              <a:t>î</a:t>
            </a:r>
            <a:r>
              <a:rPr lang="en-US" dirty="0" smtClean="0"/>
              <a:t>n</a:t>
            </a:r>
            <a:r>
              <a:rPr lang="ro-RO" dirty="0" smtClean="0"/>
              <a:t>ț</a:t>
            </a:r>
            <a:r>
              <a:rPr lang="en-US" dirty="0" err="1" smtClean="0"/>
              <a:t>elesuri</a:t>
            </a:r>
            <a:r>
              <a:rPr lang="en-US" dirty="0" smtClean="0"/>
              <a:t> </a:t>
            </a:r>
            <a:r>
              <a:rPr lang="en-US" dirty="0" err="1" smtClean="0"/>
              <a:t>sau</a:t>
            </a:r>
            <a:r>
              <a:rPr lang="en-US" dirty="0" smtClean="0"/>
              <a:t> </a:t>
            </a:r>
            <a:r>
              <a:rPr lang="en-US" dirty="0" smtClean="0"/>
              <a:t>refer</a:t>
            </a:r>
            <a:r>
              <a:rPr lang="ro-RO" dirty="0" smtClean="0"/>
              <a:t>ă</a:t>
            </a:r>
            <a:r>
              <a:rPr lang="en-US" dirty="0" smtClean="0"/>
              <a:t> </a:t>
            </a:r>
            <a:r>
              <a:rPr lang="en-US" dirty="0" smtClean="0"/>
              <a:t>la </a:t>
            </a:r>
            <a:r>
              <a:rPr lang="en-US" dirty="0" err="1" smtClean="0"/>
              <a:t>mai</a:t>
            </a:r>
            <a:r>
              <a:rPr lang="en-US" dirty="0" smtClean="0"/>
              <a:t> </a:t>
            </a:r>
            <a:r>
              <a:rPr lang="en-US" dirty="0" err="1" smtClean="0"/>
              <a:t>multe</a:t>
            </a:r>
            <a:r>
              <a:rPr lang="en-US" dirty="0" smtClean="0"/>
              <a:t> </a:t>
            </a:r>
            <a:r>
              <a:rPr lang="en-US" dirty="0" err="1" smtClean="0"/>
              <a:t>obiecte</a:t>
            </a:r>
            <a:r>
              <a:rPr lang="en-US" dirty="0" smtClean="0"/>
              <a:t> (multiple reference)</a:t>
            </a:r>
          </a:p>
          <a:p>
            <a:pPr>
              <a:buFontTx/>
              <a:buChar char="-"/>
            </a:pPr>
            <a:endParaRPr lang="en-US" dirty="0" smtClean="0"/>
          </a:p>
        </p:txBody>
      </p:sp>
    </p:spTree>
    <p:extLst>
      <p:ext uri="{BB962C8B-B14F-4D97-AF65-F5344CB8AC3E}">
        <p14:creationId xmlns:p14="http://schemas.microsoft.com/office/powerpoint/2010/main" val="18635035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Capcane</a:t>
            </a:r>
            <a:r>
              <a:rPr lang="en-US" dirty="0" smtClean="0"/>
              <a:t> </a:t>
            </a:r>
            <a:r>
              <a:rPr lang="en-US" dirty="0" err="1" smtClean="0"/>
              <a:t>lingvistice</a:t>
            </a:r>
            <a:r>
              <a:rPr lang="en-US" dirty="0" smtClean="0"/>
              <a:t> – </a:t>
            </a:r>
            <a:r>
              <a:rPr lang="en-US" dirty="0" err="1" smtClean="0"/>
              <a:t>Ambiguitate</a:t>
            </a:r>
            <a:endParaRPr lang="en-US" dirty="0"/>
          </a:p>
        </p:txBody>
      </p:sp>
      <p:sp>
        <p:nvSpPr>
          <p:cNvPr id="3" name="Content Placeholder 2"/>
          <p:cNvSpPr>
            <a:spLocks noGrp="1"/>
          </p:cNvSpPr>
          <p:nvPr>
            <p:ph idx="1"/>
          </p:nvPr>
        </p:nvSpPr>
        <p:spPr/>
        <p:txBody>
          <a:bodyPr>
            <a:normAutofit lnSpcReduction="10000"/>
          </a:bodyPr>
          <a:lstStyle/>
          <a:p>
            <a:pPr marL="514350" indent="-514350">
              <a:buAutoNum type="arabicParenBoth"/>
            </a:pPr>
            <a:r>
              <a:rPr lang="en-US" b="1" dirty="0" err="1" smtClean="0"/>
              <a:t>Ambiguitate</a:t>
            </a:r>
            <a:r>
              <a:rPr lang="en-US" b="1" dirty="0" smtClean="0"/>
              <a:t> </a:t>
            </a:r>
            <a:r>
              <a:rPr lang="en-US" b="1" dirty="0" smtClean="0"/>
              <a:t>lexical</a:t>
            </a:r>
            <a:r>
              <a:rPr lang="ro-RO" b="1" dirty="0" smtClean="0"/>
              <a:t>ă</a:t>
            </a:r>
            <a:r>
              <a:rPr lang="en-US" dirty="0" smtClean="0"/>
              <a:t> </a:t>
            </a:r>
            <a:r>
              <a:rPr lang="en-US" dirty="0" smtClean="0"/>
              <a:t>= </a:t>
            </a:r>
            <a:r>
              <a:rPr lang="en-US" dirty="0" err="1" smtClean="0"/>
              <a:t>cazul</a:t>
            </a:r>
            <a:r>
              <a:rPr lang="en-US" dirty="0" smtClean="0"/>
              <a:t> </a:t>
            </a:r>
            <a:r>
              <a:rPr lang="ro-RO" dirty="0" smtClean="0"/>
              <a:t>î</a:t>
            </a:r>
            <a:r>
              <a:rPr lang="en-US" dirty="0" smtClean="0"/>
              <a:t>n </a:t>
            </a:r>
            <a:r>
              <a:rPr lang="en-US" dirty="0" smtClean="0"/>
              <a:t>care un </a:t>
            </a:r>
            <a:r>
              <a:rPr lang="en-US" dirty="0" err="1" smtClean="0"/>
              <a:t>termen</a:t>
            </a:r>
            <a:r>
              <a:rPr lang="en-US" dirty="0" smtClean="0"/>
              <a:t> are </a:t>
            </a:r>
            <a:r>
              <a:rPr lang="en-US" dirty="0" err="1" smtClean="0"/>
              <a:t>mai</a:t>
            </a:r>
            <a:r>
              <a:rPr lang="en-US" dirty="0" smtClean="0"/>
              <a:t> </a:t>
            </a:r>
            <a:r>
              <a:rPr lang="en-US" dirty="0" err="1" smtClean="0"/>
              <a:t>multe</a:t>
            </a:r>
            <a:r>
              <a:rPr lang="en-US" dirty="0" smtClean="0"/>
              <a:t> </a:t>
            </a:r>
            <a:r>
              <a:rPr lang="ro-RO" dirty="0"/>
              <a:t>î</a:t>
            </a:r>
            <a:r>
              <a:rPr lang="en-US" dirty="0" smtClean="0"/>
              <a:t>n</a:t>
            </a:r>
            <a:r>
              <a:rPr lang="ro-RO" dirty="0" smtClean="0"/>
              <a:t>ț</a:t>
            </a:r>
            <a:r>
              <a:rPr lang="en-US" dirty="0" err="1" smtClean="0"/>
              <a:t>elesuri</a:t>
            </a:r>
            <a:r>
              <a:rPr lang="en-US" dirty="0" smtClean="0"/>
              <a:t>.</a:t>
            </a:r>
          </a:p>
          <a:p>
            <a:pPr marL="514350" indent="-514350">
              <a:buNone/>
            </a:pPr>
            <a:r>
              <a:rPr lang="en-US" b="1" dirty="0" err="1" smtClean="0"/>
              <a:t>Exemple</a:t>
            </a:r>
            <a:r>
              <a:rPr lang="en-US" dirty="0" smtClean="0"/>
              <a:t>: </a:t>
            </a:r>
            <a:r>
              <a:rPr lang="en-US" dirty="0" smtClean="0"/>
              <a:t>ad</a:t>
            </a:r>
            <a:r>
              <a:rPr lang="ro-RO" dirty="0" smtClean="0"/>
              <a:t>â</a:t>
            </a:r>
            <a:r>
              <a:rPr lang="en-US" dirty="0" err="1" smtClean="0"/>
              <a:t>nc</a:t>
            </a:r>
            <a:r>
              <a:rPr lang="en-US" dirty="0" smtClean="0"/>
              <a:t> </a:t>
            </a:r>
            <a:r>
              <a:rPr lang="en-US" dirty="0" smtClean="0"/>
              <a:t>(</a:t>
            </a:r>
            <a:r>
              <a:rPr lang="en-US" dirty="0" smtClean="0"/>
              <a:t>min</a:t>
            </a:r>
            <a:r>
              <a:rPr lang="ro-RO" dirty="0" smtClean="0"/>
              <a:t>ă</a:t>
            </a:r>
            <a:r>
              <a:rPr lang="en-US" dirty="0" smtClean="0"/>
              <a:t> ad</a:t>
            </a:r>
            <a:r>
              <a:rPr lang="ro-RO" dirty="0" smtClean="0"/>
              <a:t>â</a:t>
            </a:r>
            <a:r>
              <a:rPr lang="en-US" dirty="0" err="1" smtClean="0"/>
              <a:t>nc</a:t>
            </a:r>
            <a:r>
              <a:rPr lang="ro-RO" dirty="0" smtClean="0"/>
              <a:t>ă</a:t>
            </a:r>
            <a:r>
              <a:rPr lang="en-US" dirty="0" smtClean="0"/>
              <a:t>, g</a:t>
            </a:r>
            <a:r>
              <a:rPr lang="ro-RO" dirty="0" smtClean="0"/>
              <a:t>â</a:t>
            </a:r>
            <a:r>
              <a:rPr lang="en-US" dirty="0" err="1" smtClean="0"/>
              <a:t>ndire</a:t>
            </a:r>
            <a:r>
              <a:rPr lang="en-US" dirty="0" smtClean="0"/>
              <a:t> ad</a:t>
            </a:r>
            <a:r>
              <a:rPr lang="ro-RO" dirty="0" smtClean="0"/>
              <a:t>â</a:t>
            </a:r>
            <a:r>
              <a:rPr lang="en-US" dirty="0" err="1" smtClean="0"/>
              <a:t>nc</a:t>
            </a:r>
            <a:r>
              <a:rPr lang="ro-RO" dirty="0" smtClean="0"/>
              <a:t>ă</a:t>
            </a:r>
            <a:r>
              <a:rPr lang="en-US" dirty="0" smtClean="0"/>
              <a:t>), banc</a:t>
            </a:r>
            <a:r>
              <a:rPr lang="ro-RO" dirty="0" smtClean="0"/>
              <a:t>ă</a:t>
            </a:r>
            <a:r>
              <a:rPr lang="en-US" dirty="0" smtClean="0"/>
              <a:t>, </a:t>
            </a:r>
            <a:r>
              <a:rPr lang="en-US" dirty="0" err="1" smtClean="0"/>
              <a:t>broasc</a:t>
            </a:r>
            <a:r>
              <a:rPr lang="ro-RO" dirty="0" smtClean="0"/>
              <a:t>ă</a:t>
            </a:r>
            <a:r>
              <a:rPr lang="en-US" dirty="0" smtClean="0"/>
              <a:t>, </a:t>
            </a:r>
            <a:r>
              <a:rPr lang="en-US" dirty="0" smtClean="0"/>
              <a:t>Angkor </a:t>
            </a:r>
            <a:r>
              <a:rPr lang="en-US" dirty="0" err="1" smtClean="0"/>
              <a:t>Wat</a:t>
            </a:r>
            <a:r>
              <a:rPr lang="en-US" dirty="0" smtClean="0"/>
              <a:t>, </a:t>
            </a:r>
            <a:r>
              <a:rPr lang="en-US" dirty="0" smtClean="0"/>
              <a:t>F</a:t>
            </a:r>
            <a:r>
              <a:rPr lang="ro-RO" dirty="0" smtClean="0"/>
              <a:t>ă</a:t>
            </a:r>
            <a:r>
              <a:rPr lang="en-US" dirty="0" smtClean="0"/>
              <a:t>g</a:t>
            </a:r>
            <a:r>
              <a:rPr lang="ro-RO" dirty="0" smtClean="0"/>
              <a:t>ă</a:t>
            </a:r>
            <a:r>
              <a:rPr lang="en-US" dirty="0" err="1" smtClean="0"/>
              <a:t>ra</a:t>
            </a:r>
            <a:r>
              <a:rPr lang="ro-RO" dirty="0" smtClean="0"/>
              <a:t>ș</a:t>
            </a:r>
            <a:endParaRPr lang="en-US" dirty="0" smtClean="0"/>
          </a:p>
          <a:p>
            <a:pPr marL="514350" indent="-514350">
              <a:buNone/>
            </a:pPr>
            <a:endParaRPr lang="en-US" dirty="0"/>
          </a:p>
          <a:p>
            <a:pPr marL="514350" indent="-514350">
              <a:buNone/>
            </a:pPr>
            <a:r>
              <a:rPr lang="en-US" dirty="0" smtClean="0"/>
              <a:t>(2) </a:t>
            </a:r>
            <a:r>
              <a:rPr lang="en-US" b="1" dirty="0" err="1" smtClean="0"/>
              <a:t>Ambiguitate</a:t>
            </a:r>
            <a:r>
              <a:rPr lang="en-US" b="1" dirty="0" smtClean="0"/>
              <a:t> </a:t>
            </a:r>
            <a:r>
              <a:rPr lang="en-US" b="1" dirty="0" err="1" smtClean="0"/>
              <a:t>referen</a:t>
            </a:r>
            <a:r>
              <a:rPr lang="ro-RO" b="1" dirty="0" smtClean="0"/>
              <a:t>ț</a:t>
            </a:r>
            <a:r>
              <a:rPr lang="en-US" b="1" dirty="0" err="1" smtClean="0"/>
              <a:t>ial</a:t>
            </a:r>
            <a:r>
              <a:rPr lang="ro-RO" b="1" dirty="0" smtClean="0"/>
              <a:t>ă</a:t>
            </a:r>
            <a:r>
              <a:rPr lang="en-US" dirty="0" smtClean="0"/>
              <a:t> </a:t>
            </a:r>
            <a:r>
              <a:rPr lang="en-US" dirty="0" smtClean="0"/>
              <a:t>= </a:t>
            </a:r>
            <a:r>
              <a:rPr lang="en-US" dirty="0" err="1" smtClean="0"/>
              <a:t>contextul</a:t>
            </a:r>
            <a:r>
              <a:rPr lang="en-US" dirty="0" smtClean="0"/>
              <a:t> nu face </a:t>
            </a:r>
            <a:r>
              <a:rPr lang="en-US" dirty="0" err="1" smtClean="0"/>
              <a:t>clar</a:t>
            </a:r>
            <a:r>
              <a:rPr lang="en-US" dirty="0" smtClean="0"/>
              <a:t> la </a:t>
            </a:r>
            <a:r>
              <a:rPr lang="en-US" dirty="0" err="1" smtClean="0"/>
              <a:t>ce</a:t>
            </a:r>
            <a:r>
              <a:rPr lang="en-US" dirty="0" smtClean="0"/>
              <a:t> </a:t>
            </a:r>
            <a:r>
              <a:rPr lang="en-US" dirty="0" smtClean="0"/>
              <a:t>refer</a:t>
            </a:r>
            <a:r>
              <a:rPr lang="ro-RO" dirty="0" smtClean="0"/>
              <a:t>ă</a:t>
            </a:r>
            <a:r>
              <a:rPr lang="en-US" dirty="0" smtClean="0"/>
              <a:t> </a:t>
            </a:r>
            <a:r>
              <a:rPr lang="en-US" dirty="0" smtClean="0"/>
              <a:t>un </a:t>
            </a:r>
            <a:r>
              <a:rPr lang="en-US" dirty="0" err="1" smtClean="0"/>
              <a:t>pronume</a:t>
            </a:r>
            <a:r>
              <a:rPr lang="en-US" dirty="0" smtClean="0"/>
              <a:t> </a:t>
            </a:r>
            <a:r>
              <a:rPr lang="en-US" dirty="0" err="1" smtClean="0"/>
              <a:t>sau</a:t>
            </a:r>
            <a:r>
              <a:rPr lang="en-US" dirty="0" smtClean="0"/>
              <a:t> un </a:t>
            </a:r>
            <a:r>
              <a:rPr lang="en-US" dirty="0" err="1" smtClean="0"/>
              <a:t>cuantificator</a:t>
            </a:r>
            <a:r>
              <a:rPr lang="en-US" dirty="0" smtClean="0"/>
              <a:t>.</a:t>
            </a:r>
          </a:p>
          <a:p>
            <a:pPr marL="514350" indent="-514350">
              <a:buNone/>
            </a:pPr>
            <a:r>
              <a:rPr lang="en-US" b="1" dirty="0" err="1" smtClean="0"/>
              <a:t>Exemple</a:t>
            </a:r>
            <a:r>
              <a:rPr lang="en-US" dirty="0" smtClean="0"/>
              <a:t>: </a:t>
            </a:r>
            <a:r>
              <a:rPr lang="en-US" dirty="0" smtClean="0"/>
              <a:t>V</a:t>
            </a:r>
            <a:r>
              <a:rPr lang="ro-RO" dirty="0" smtClean="0"/>
              <a:t>â</a:t>
            </a:r>
            <a:r>
              <a:rPr lang="en-US" dirty="0" smtClean="0"/>
              <a:t>n</a:t>
            </a:r>
            <a:r>
              <a:rPr lang="ro-RO" dirty="0" smtClean="0"/>
              <a:t>ă</a:t>
            </a:r>
            <a:r>
              <a:rPr lang="en-US" dirty="0" err="1" smtClean="0"/>
              <a:t>torul</a:t>
            </a:r>
            <a:r>
              <a:rPr lang="en-US" dirty="0" smtClean="0"/>
              <a:t> </a:t>
            </a:r>
            <a:r>
              <a:rPr lang="en-US" dirty="0" smtClean="0"/>
              <a:t>a </a:t>
            </a:r>
            <a:r>
              <a:rPr lang="ro-RO" dirty="0" err="1"/>
              <a:t>ț</a:t>
            </a:r>
            <a:r>
              <a:rPr lang="en-US" dirty="0" err="1" smtClean="0"/>
              <a:t>intit</a:t>
            </a:r>
            <a:r>
              <a:rPr lang="en-US" dirty="0" smtClean="0"/>
              <a:t> </a:t>
            </a:r>
            <a:r>
              <a:rPr lang="en-US" dirty="0" err="1" smtClean="0"/>
              <a:t>ursul</a:t>
            </a:r>
            <a:r>
              <a:rPr lang="en-US" dirty="0" smtClean="0"/>
              <a:t>. El era </a:t>
            </a:r>
            <a:r>
              <a:rPr lang="en-US" dirty="0" err="1" smtClean="0"/>
              <a:t>speriat</a:t>
            </a:r>
            <a:r>
              <a:rPr lang="en-US" dirty="0" smtClean="0"/>
              <a:t>.</a:t>
            </a:r>
          </a:p>
          <a:p>
            <a:pPr marL="514350" indent="-514350">
              <a:buNone/>
            </a:pPr>
            <a:endParaRPr lang="en-US" dirty="0" smtClean="0"/>
          </a:p>
          <a:p>
            <a:pPr marL="514350" indent="-514350">
              <a:buNone/>
            </a:pPr>
            <a:endParaRPr lang="en-US" dirty="0" smtClean="0"/>
          </a:p>
        </p:txBody>
      </p:sp>
    </p:spTree>
    <p:extLst>
      <p:ext uri="{BB962C8B-B14F-4D97-AF65-F5344CB8AC3E}">
        <p14:creationId xmlns:p14="http://schemas.microsoft.com/office/powerpoint/2010/main" val="28137564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Extensiune</a:t>
            </a:r>
            <a:r>
              <a:rPr lang="en-US" dirty="0" smtClean="0"/>
              <a:t> vs. </a:t>
            </a:r>
            <a:r>
              <a:rPr lang="ro-RO" dirty="0" err="1"/>
              <a:t>I</a:t>
            </a:r>
            <a:r>
              <a:rPr lang="en-US" dirty="0" err="1" smtClean="0"/>
              <a:t>nten</a:t>
            </a:r>
            <a:r>
              <a:rPr lang="ro-RO" dirty="0" smtClean="0"/>
              <a:t>siune</a:t>
            </a:r>
            <a:endParaRPr lang="en-US" dirty="0"/>
          </a:p>
        </p:txBody>
      </p:sp>
      <p:sp>
        <p:nvSpPr>
          <p:cNvPr id="3" name="Content Placeholder 2"/>
          <p:cNvSpPr>
            <a:spLocks noGrp="1"/>
          </p:cNvSpPr>
          <p:nvPr>
            <p:ph idx="1"/>
          </p:nvPr>
        </p:nvSpPr>
        <p:spPr/>
        <p:txBody>
          <a:bodyPr>
            <a:normAutofit fontScale="55000" lnSpcReduction="20000"/>
          </a:bodyPr>
          <a:lstStyle/>
          <a:p>
            <a:pPr>
              <a:buNone/>
            </a:pPr>
            <a:r>
              <a:rPr lang="en-US" dirty="0" err="1" smtClean="0"/>
              <a:t>Exemple</a:t>
            </a:r>
            <a:r>
              <a:rPr lang="en-US" dirty="0" smtClean="0"/>
              <a:t> de </a:t>
            </a:r>
            <a:r>
              <a:rPr lang="en-US" dirty="0" err="1" smtClean="0"/>
              <a:t>termeni</a:t>
            </a:r>
            <a:r>
              <a:rPr lang="en-US" dirty="0" smtClean="0"/>
              <a:t>: </a:t>
            </a:r>
            <a:r>
              <a:rPr lang="en-US" dirty="0" err="1" smtClean="0"/>
              <a:t>orice</a:t>
            </a:r>
            <a:r>
              <a:rPr lang="en-US" dirty="0" smtClean="0"/>
              <a:t> </a:t>
            </a:r>
            <a:r>
              <a:rPr lang="en-US" dirty="0" err="1" smtClean="0"/>
              <a:t>nume</a:t>
            </a:r>
            <a:r>
              <a:rPr lang="en-US" dirty="0" smtClean="0"/>
              <a:t> </a:t>
            </a:r>
            <a:r>
              <a:rPr lang="en-US" dirty="0" err="1" smtClean="0"/>
              <a:t>propriu</a:t>
            </a:r>
            <a:r>
              <a:rPr lang="en-US" dirty="0" smtClean="0"/>
              <a:t>, “</a:t>
            </a:r>
            <a:r>
              <a:rPr lang="en-US" dirty="0" err="1" smtClean="0"/>
              <a:t>ap</a:t>
            </a:r>
            <a:r>
              <a:rPr lang="ro-RO" dirty="0" smtClean="0"/>
              <a:t>ă</a:t>
            </a:r>
            <a:r>
              <a:rPr lang="en-US" dirty="0" smtClean="0"/>
              <a:t>”, “</a:t>
            </a:r>
            <a:r>
              <a:rPr lang="en-US" dirty="0" err="1" smtClean="0"/>
              <a:t>ro</a:t>
            </a:r>
            <a:r>
              <a:rPr lang="ro-RO" dirty="0" smtClean="0"/>
              <a:t>șu</a:t>
            </a:r>
            <a:r>
              <a:rPr lang="en-US" dirty="0" smtClean="0"/>
              <a:t>”, “</a:t>
            </a:r>
            <a:r>
              <a:rPr lang="ro-RO" dirty="0" smtClean="0"/>
              <a:t>persoanele ce au înființat compania Google</a:t>
            </a:r>
            <a:r>
              <a:rPr lang="en-US" dirty="0" smtClean="0"/>
              <a:t>”</a:t>
            </a:r>
            <a:r>
              <a:rPr lang="ro-RO" dirty="0" smtClean="0"/>
              <a:t>, </a:t>
            </a:r>
            <a:r>
              <a:rPr lang="en-US" dirty="0" smtClean="0"/>
              <a:t>“</a:t>
            </a:r>
            <a:r>
              <a:rPr lang="en-US" dirty="0" err="1" smtClean="0"/>
              <a:t>Statele</a:t>
            </a:r>
            <a:r>
              <a:rPr lang="en-US" dirty="0" smtClean="0"/>
              <a:t> Unite ale </a:t>
            </a:r>
            <a:r>
              <a:rPr lang="en-US" dirty="0" err="1" smtClean="0"/>
              <a:t>Americii</a:t>
            </a:r>
            <a:r>
              <a:rPr lang="en-US" dirty="0" smtClean="0"/>
              <a:t>”</a:t>
            </a:r>
            <a:endParaRPr lang="ro-RO" dirty="0" smtClean="0"/>
          </a:p>
          <a:p>
            <a:pPr>
              <a:buNone/>
            </a:pPr>
            <a:endParaRPr lang="ro-RO" dirty="0" smtClean="0"/>
          </a:p>
          <a:p>
            <a:pPr>
              <a:buNone/>
            </a:pPr>
            <a:r>
              <a:rPr lang="ro-RO" dirty="0" smtClean="0"/>
              <a:t>Distincție: Extensiune vs. Intensiune</a:t>
            </a:r>
          </a:p>
          <a:p>
            <a:pPr>
              <a:buNone/>
            </a:pPr>
            <a:endParaRPr lang="ro-RO" dirty="0" smtClean="0"/>
          </a:p>
          <a:p>
            <a:pPr>
              <a:buNone/>
            </a:pPr>
            <a:r>
              <a:rPr lang="ro-RO" dirty="0" smtClean="0"/>
              <a:t>Extensiunea unui termen = </a:t>
            </a:r>
            <a:r>
              <a:rPr lang="ro-RO" dirty="0" smtClean="0">
                <a:solidFill>
                  <a:srgbClr val="FF0000"/>
                </a:solidFill>
              </a:rPr>
              <a:t>mulțimea</a:t>
            </a:r>
            <a:r>
              <a:rPr lang="ro-RO" dirty="0" smtClean="0"/>
              <a:t> </a:t>
            </a:r>
            <a:r>
              <a:rPr lang="ro-RO" dirty="0" smtClean="0">
                <a:solidFill>
                  <a:srgbClr val="00B050"/>
                </a:solidFill>
              </a:rPr>
              <a:t>lucrurilor</a:t>
            </a:r>
            <a:r>
              <a:rPr lang="ro-RO" dirty="0" smtClean="0"/>
              <a:t> cărora li se </a:t>
            </a:r>
            <a:r>
              <a:rPr lang="ro-RO" dirty="0" smtClean="0"/>
              <a:t>aplică </a:t>
            </a:r>
            <a:r>
              <a:rPr lang="ro-RO" dirty="0" smtClean="0"/>
              <a:t>termenul respectiv.</a:t>
            </a:r>
          </a:p>
          <a:p>
            <a:pPr>
              <a:buNone/>
            </a:pPr>
            <a:endParaRPr lang="ro-RO" dirty="0" smtClean="0"/>
          </a:p>
          <a:p>
            <a:pPr>
              <a:buNone/>
            </a:pPr>
            <a:r>
              <a:rPr lang="ro-RO" dirty="0" smtClean="0"/>
              <a:t>Ext(</a:t>
            </a:r>
            <a:r>
              <a:rPr lang="en-US" dirty="0" smtClean="0"/>
              <a:t>“r</a:t>
            </a:r>
            <a:r>
              <a:rPr lang="ro-RO" dirty="0" smtClean="0"/>
              <a:t>oșu</a:t>
            </a:r>
            <a:r>
              <a:rPr lang="en-US" dirty="0" smtClean="0"/>
              <a:t>”</a:t>
            </a:r>
            <a:r>
              <a:rPr lang="ro-RO" dirty="0" smtClean="0"/>
              <a:t>)=mulțimea tuturor lucrurilor roșii</a:t>
            </a:r>
          </a:p>
          <a:p>
            <a:pPr>
              <a:buNone/>
            </a:pPr>
            <a:r>
              <a:rPr lang="en-US" dirty="0" smtClean="0"/>
              <a:t>Ext(“</a:t>
            </a:r>
            <a:r>
              <a:rPr lang="en-US" dirty="0" err="1" smtClean="0"/>
              <a:t>num</a:t>
            </a:r>
            <a:r>
              <a:rPr lang="ro-RO" dirty="0" smtClean="0"/>
              <a:t>ăr prim</a:t>
            </a:r>
            <a:r>
              <a:rPr lang="en-US" dirty="0" smtClean="0"/>
              <a:t>”)=?</a:t>
            </a:r>
          </a:p>
          <a:p>
            <a:pPr>
              <a:buNone/>
            </a:pPr>
            <a:r>
              <a:rPr lang="ro-RO" dirty="0" smtClean="0"/>
              <a:t>Ext(</a:t>
            </a:r>
            <a:r>
              <a:rPr lang="en-US" dirty="0" smtClean="0"/>
              <a:t>“Alan Turing”</a:t>
            </a:r>
            <a:r>
              <a:rPr lang="ro-RO" dirty="0" smtClean="0"/>
              <a:t>)</a:t>
            </a:r>
            <a:r>
              <a:rPr lang="en-US" dirty="0" smtClean="0"/>
              <a:t>=?</a:t>
            </a:r>
          </a:p>
          <a:p>
            <a:pPr>
              <a:buNone/>
            </a:pPr>
            <a:endParaRPr lang="en-US" dirty="0" smtClean="0"/>
          </a:p>
          <a:p>
            <a:pPr>
              <a:buNone/>
            </a:pPr>
            <a:r>
              <a:rPr lang="en-US" dirty="0" err="1" smtClean="0"/>
              <a:t>Intensiunea</a:t>
            </a:r>
            <a:r>
              <a:rPr lang="en-US" dirty="0" smtClean="0"/>
              <a:t> </a:t>
            </a:r>
            <a:r>
              <a:rPr lang="en-US" dirty="0" err="1" smtClean="0"/>
              <a:t>unui</a:t>
            </a:r>
            <a:r>
              <a:rPr lang="en-US" dirty="0" smtClean="0"/>
              <a:t> </a:t>
            </a:r>
            <a:r>
              <a:rPr lang="en-US" dirty="0" err="1" smtClean="0"/>
              <a:t>termen</a:t>
            </a:r>
            <a:r>
              <a:rPr lang="en-US" dirty="0" smtClean="0"/>
              <a:t> = </a:t>
            </a:r>
            <a:r>
              <a:rPr lang="ro-RO" dirty="0" smtClean="0"/>
              <a:t>înțelesul acestuia </a:t>
            </a:r>
            <a:r>
              <a:rPr lang="en-US" dirty="0" smtClean="0"/>
              <a:t>= </a:t>
            </a:r>
            <a:r>
              <a:rPr lang="ro-RO" dirty="0" smtClean="0"/>
              <a:t>o mulțime de proprietăți asociate cu respectivul termen (</a:t>
            </a:r>
            <a:r>
              <a:rPr lang="en-US" dirty="0" smtClean="0"/>
              <a:t>= </a:t>
            </a:r>
            <a:r>
              <a:rPr lang="ro-RO" dirty="0" smtClean="0"/>
              <a:t>o descriere a acestuia).</a:t>
            </a:r>
          </a:p>
          <a:p>
            <a:pPr>
              <a:buNone/>
            </a:pPr>
            <a:endParaRPr lang="ro-RO" dirty="0" smtClean="0"/>
          </a:p>
          <a:p>
            <a:pPr>
              <a:buNone/>
            </a:pPr>
            <a:r>
              <a:rPr lang="ro-RO" dirty="0" smtClean="0"/>
              <a:t>Int(</a:t>
            </a:r>
            <a:r>
              <a:rPr lang="en-US" dirty="0" smtClean="0"/>
              <a:t>“</a:t>
            </a:r>
            <a:r>
              <a:rPr lang="en-US" dirty="0" err="1" smtClean="0"/>
              <a:t>num</a:t>
            </a:r>
            <a:r>
              <a:rPr lang="ro-RO" dirty="0" smtClean="0"/>
              <a:t>ăr prim</a:t>
            </a:r>
            <a:r>
              <a:rPr lang="en-US" dirty="0" smtClean="0"/>
              <a:t>”)</a:t>
            </a:r>
            <a:r>
              <a:rPr lang="ro-RO" dirty="0" smtClean="0"/>
              <a:t> = </a:t>
            </a:r>
            <a:r>
              <a:rPr lang="en-US" dirty="0" smtClean="0"/>
              <a:t>?</a:t>
            </a:r>
            <a:endParaRPr lang="ro-RO" dirty="0" smtClean="0"/>
          </a:p>
          <a:p>
            <a:pPr>
              <a:buNone/>
            </a:pPr>
            <a:r>
              <a:rPr lang="ro-RO" dirty="0" smtClean="0"/>
              <a:t>Int</a:t>
            </a:r>
            <a:r>
              <a:rPr lang="en-US" dirty="0" smtClean="0"/>
              <a:t>(”Alan Turing”) = ?</a:t>
            </a:r>
            <a:endParaRPr lang="ro-RO" dirty="0" smtClean="0"/>
          </a:p>
          <a:p>
            <a:endParaRPr lang="en-US" dirty="0"/>
          </a:p>
        </p:txBody>
      </p:sp>
    </p:spTree>
    <p:extLst>
      <p:ext uri="{BB962C8B-B14F-4D97-AF65-F5344CB8AC3E}">
        <p14:creationId xmlns:p14="http://schemas.microsoft.com/office/powerpoint/2010/main" val="662759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Capcane</a:t>
            </a:r>
            <a:r>
              <a:rPr lang="en-US" dirty="0" smtClean="0"/>
              <a:t> </a:t>
            </a:r>
            <a:r>
              <a:rPr lang="en-US" dirty="0" err="1" smtClean="0"/>
              <a:t>lingvistice</a:t>
            </a:r>
            <a:r>
              <a:rPr lang="en-US" dirty="0" smtClean="0"/>
              <a:t> – </a:t>
            </a:r>
            <a:r>
              <a:rPr lang="en-US" dirty="0" err="1" smtClean="0"/>
              <a:t>Ambiguitate</a:t>
            </a:r>
            <a:endParaRPr lang="en-US" dirty="0"/>
          </a:p>
        </p:txBody>
      </p:sp>
      <p:sp>
        <p:nvSpPr>
          <p:cNvPr id="3" name="Content Placeholder 2"/>
          <p:cNvSpPr>
            <a:spLocks noGrp="1"/>
          </p:cNvSpPr>
          <p:nvPr>
            <p:ph idx="1"/>
          </p:nvPr>
        </p:nvSpPr>
        <p:spPr/>
        <p:txBody>
          <a:bodyPr/>
          <a:lstStyle/>
          <a:p>
            <a:pPr>
              <a:buNone/>
            </a:pPr>
            <a:r>
              <a:rPr lang="en-US" dirty="0" smtClean="0"/>
              <a:t>(3) </a:t>
            </a:r>
            <a:r>
              <a:rPr lang="en-US" b="1" dirty="0" err="1" smtClean="0"/>
              <a:t>Ambiguitate</a:t>
            </a:r>
            <a:r>
              <a:rPr lang="en-US" b="1" dirty="0" smtClean="0"/>
              <a:t> </a:t>
            </a:r>
            <a:r>
              <a:rPr lang="en-US" b="1" dirty="0" err="1" smtClean="0"/>
              <a:t>sintactic</a:t>
            </a:r>
            <a:r>
              <a:rPr lang="ro-RO" b="1" dirty="0" smtClean="0"/>
              <a:t>ă</a:t>
            </a:r>
            <a:r>
              <a:rPr lang="en-US" b="1" dirty="0" smtClean="0"/>
              <a:t> </a:t>
            </a:r>
            <a:r>
              <a:rPr lang="en-US" dirty="0" smtClean="0"/>
              <a:t>– </a:t>
            </a:r>
            <a:r>
              <a:rPr lang="en-US" dirty="0" smtClean="0"/>
              <a:t>de</a:t>
            </a:r>
            <a:r>
              <a:rPr lang="ro-RO" dirty="0" smtClean="0"/>
              <a:t>ș</a:t>
            </a:r>
            <a:r>
              <a:rPr lang="en-US" dirty="0" smtClean="0"/>
              <a:t>i </a:t>
            </a:r>
            <a:r>
              <a:rPr lang="en-US" dirty="0" err="1" smtClean="0"/>
              <a:t>cuvintele</a:t>
            </a:r>
            <a:r>
              <a:rPr lang="en-US" dirty="0" smtClean="0"/>
              <a:t> </a:t>
            </a:r>
            <a:r>
              <a:rPr lang="en-US" dirty="0" err="1" smtClean="0"/>
              <a:t>folosite</a:t>
            </a:r>
            <a:r>
              <a:rPr lang="en-US" dirty="0" smtClean="0"/>
              <a:t> </a:t>
            </a:r>
            <a:r>
              <a:rPr lang="en-US" dirty="0" err="1" smtClean="0"/>
              <a:t>sunt</a:t>
            </a:r>
            <a:r>
              <a:rPr lang="en-US" dirty="0" smtClean="0"/>
              <a:t> </a:t>
            </a:r>
            <a:r>
              <a:rPr lang="en-US" dirty="0" err="1" smtClean="0"/>
              <a:t>clare</a:t>
            </a:r>
            <a:r>
              <a:rPr lang="en-US" dirty="0" smtClean="0"/>
              <a:t>, </a:t>
            </a:r>
            <a:r>
              <a:rPr lang="en-US" dirty="0" err="1" smtClean="0"/>
              <a:t>structura</a:t>
            </a:r>
            <a:r>
              <a:rPr lang="en-US" dirty="0" smtClean="0"/>
              <a:t> </a:t>
            </a:r>
            <a:r>
              <a:rPr lang="en-US" dirty="0" err="1" smtClean="0"/>
              <a:t>gramatical</a:t>
            </a:r>
            <a:r>
              <a:rPr lang="ro-RO" dirty="0" smtClean="0"/>
              <a:t>ă</a:t>
            </a:r>
            <a:r>
              <a:rPr lang="en-US" dirty="0" smtClean="0"/>
              <a:t> </a:t>
            </a:r>
            <a:r>
              <a:rPr lang="en-US" dirty="0" err="1" smtClean="0"/>
              <a:t>este</a:t>
            </a:r>
            <a:r>
              <a:rPr lang="en-US" dirty="0" smtClean="0"/>
              <a:t> </a:t>
            </a:r>
            <a:r>
              <a:rPr lang="en-US" dirty="0" err="1" smtClean="0"/>
              <a:t>neclar</a:t>
            </a:r>
            <a:r>
              <a:rPr lang="ro-RO" dirty="0" smtClean="0"/>
              <a:t>ă</a:t>
            </a:r>
            <a:r>
              <a:rPr lang="en-US" dirty="0" smtClean="0"/>
              <a:t> </a:t>
            </a:r>
            <a:r>
              <a:rPr lang="en-US" dirty="0" smtClean="0"/>
              <a:t>(</a:t>
            </a:r>
            <a:r>
              <a:rPr lang="en-US" dirty="0" err="1" smtClean="0"/>
              <a:t>invit</a:t>
            </a:r>
            <a:r>
              <a:rPr lang="ro-RO" dirty="0" smtClean="0"/>
              <a:t>ă</a:t>
            </a:r>
            <a:r>
              <a:rPr lang="en-US" dirty="0" smtClean="0"/>
              <a:t> </a:t>
            </a:r>
            <a:r>
              <a:rPr lang="ro-RO" dirty="0" smtClean="0"/>
              <a:t>la </a:t>
            </a:r>
            <a:r>
              <a:rPr lang="en-US" dirty="0" err="1" smtClean="0"/>
              <a:t>mai</a:t>
            </a:r>
            <a:r>
              <a:rPr lang="en-US" dirty="0" smtClean="0"/>
              <a:t> </a:t>
            </a:r>
            <a:r>
              <a:rPr lang="en-US" dirty="0" err="1" smtClean="0"/>
              <a:t>multe</a:t>
            </a:r>
            <a:r>
              <a:rPr lang="en-US" dirty="0" smtClean="0"/>
              <a:t> </a:t>
            </a:r>
            <a:r>
              <a:rPr lang="en-US" dirty="0" smtClean="0"/>
              <a:t>interpret</a:t>
            </a:r>
            <a:r>
              <a:rPr lang="ro-RO" dirty="0" smtClean="0"/>
              <a:t>ă</a:t>
            </a:r>
            <a:r>
              <a:rPr lang="en-US" dirty="0" err="1" smtClean="0"/>
              <a:t>ri</a:t>
            </a:r>
            <a:r>
              <a:rPr lang="en-US" dirty="0" smtClean="0"/>
              <a:t>).</a:t>
            </a:r>
          </a:p>
          <a:p>
            <a:pPr>
              <a:buNone/>
            </a:pPr>
            <a:r>
              <a:rPr lang="en-US" b="1" dirty="0" err="1" smtClean="0"/>
              <a:t>Exemple</a:t>
            </a:r>
            <a:r>
              <a:rPr lang="en-US" dirty="0" smtClean="0"/>
              <a:t>: </a:t>
            </a:r>
          </a:p>
          <a:p>
            <a:pPr>
              <a:buNone/>
            </a:pPr>
            <a:r>
              <a:rPr lang="en-US" dirty="0" smtClean="0"/>
              <a:t>I-am </a:t>
            </a:r>
            <a:r>
              <a:rPr lang="en-US" dirty="0" smtClean="0"/>
              <a:t>v</a:t>
            </a:r>
            <a:r>
              <a:rPr lang="ro-RO" dirty="0" smtClean="0"/>
              <a:t>ă</a:t>
            </a:r>
            <a:r>
              <a:rPr lang="en-US" dirty="0" err="1" smtClean="0"/>
              <a:t>zut</a:t>
            </a:r>
            <a:r>
              <a:rPr lang="en-US" dirty="0" smtClean="0"/>
              <a:t> </a:t>
            </a:r>
            <a:r>
              <a:rPr lang="en-US" dirty="0" smtClean="0"/>
              <a:t>cu un </a:t>
            </a:r>
            <a:r>
              <a:rPr lang="en-US" dirty="0" err="1" smtClean="0"/>
              <a:t>binoclu</a:t>
            </a:r>
            <a:r>
              <a:rPr lang="en-US" dirty="0" smtClean="0"/>
              <a:t>.</a:t>
            </a:r>
          </a:p>
          <a:p>
            <a:pPr>
              <a:buNone/>
            </a:pPr>
            <a:r>
              <a:rPr lang="en-US" dirty="0" smtClean="0"/>
              <a:t>Li s-a </a:t>
            </a:r>
            <a:r>
              <a:rPr lang="en-US" dirty="0" err="1" smtClean="0"/>
              <a:t>spus</a:t>
            </a:r>
            <a:r>
              <a:rPr lang="en-US" dirty="0" smtClean="0"/>
              <a:t> </a:t>
            </a:r>
            <a:r>
              <a:rPr lang="en-US" dirty="0" smtClean="0"/>
              <a:t>s</a:t>
            </a:r>
            <a:r>
              <a:rPr lang="ro-RO" dirty="0" smtClean="0"/>
              <a:t>ă</a:t>
            </a:r>
            <a:r>
              <a:rPr lang="en-US" dirty="0" smtClean="0"/>
              <a:t> </a:t>
            </a:r>
            <a:r>
              <a:rPr lang="en-US" dirty="0" smtClean="0"/>
              <a:t>nu </a:t>
            </a:r>
            <a:r>
              <a:rPr lang="en-US" dirty="0" err="1" smtClean="0"/>
              <a:t>mai</a:t>
            </a:r>
            <a:r>
              <a:rPr lang="en-US" dirty="0" smtClean="0"/>
              <a:t> </a:t>
            </a:r>
            <a:r>
              <a:rPr lang="en-US" dirty="0" err="1" smtClean="0"/>
              <a:t>petreac</a:t>
            </a:r>
            <a:r>
              <a:rPr lang="ro-RO" dirty="0" smtClean="0"/>
              <a:t>ă</a:t>
            </a:r>
            <a:r>
              <a:rPr lang="en-US" dirty="0" smtClean="0"/>
              <a:t> </a:t>
            </a:r>
            <a:r>
              <a:rPr lang="en-US" dirty="0" err="1" smtClean="0"/>
              <a:t>noaptea</a:t>
            </a:r>
            <a:r>
              <a:rPr lang="en-US" dirty="0" smtClean="0"/>
              <a:t>.</a:t>
            </a:r>
          </a:p>
        </p:txBody>
      </p:sp>
    </p:spTree>
    <p:extLst>
      <p:ext uri="{BB962C8B-B14F-4D97-AF65-F5344CB8AC3E}">
        <p14:creationId xmlns:p14="http://schemas.microsoft.com/office/powerpoint/2010/main" val="42317166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Capcane</a:t>
            </a:r>
            <a:r>
              <a:rPr lang="en-US" dirty="0" smtClean="0"/>
              <a:t> </a:t>
            </a:r>
            <a:r>
              <a:rPr lang="en-US" dirty="0" err="1" smtClean="0"/>
              <a:t>lingvistice</a:t>
            </a:r>
            <a:r>
              <a:rPr lang="en-US" dirty="0" smtClean="0"/>
              <a:t> – </a:t>
            </a:r>
            <a:r>
              <a:rPr lang="en-US" dirty="0" err="1" smtClean="0"/>
              <a:t>Ambiguitate</a:t>
            </a:r>
            <a:endParaRPr lang="en-US" dirty="0"/>
          </a:p>
        </p:txBody>
      </p:sp>
      <p:sp>
        <p:nvSpPr>
          <p:cNvPr id="3" name="Content Placeholder 2"/>
          <p:cNvSpPr>
            <a:spLocks noGrp="1"/>
          </p:cNvSpPr>
          <p:nvPr>
            <p:ph idx="1"/>
          </p:nvPr>
        </p:nvSpPr>
        <p:spPr/>
        <p:txBody>
          <a:bodyPr/>
          <a:lstStyle/>
          <a:p>
            <a:pPr>
              <a:buNone/>
            </a:pPr>
            <a:r>
              <a:rPr lang="en-US" b="1" dirty="0" err="1" smtClean="0"/>
              <a:t>Dezambiguizare</a:t>
            </a:r>
            <a:r>
              <a:rPr lang="en-US" dirty="0" smtClean="0"/>
              <a:t>:</a:t>
            </a:r>
          </a:p>
          <a:p>
            <a:pPr>
              <a:buNone/>
            </a:pPr>
            <a:r>
              <a:rPr lang="en-US" dirty="0" smtClean="0"/>
              <a:t>“</a:t>
            </a:r>
            <a:r>
              <a:rPr lang="en-US" dirty="0" err="1" smtClean="0"/>
              <a:t>Dac</a:t>
            </a:r>
            <a:r>
              <a:rPr lang="ro-RO" dirty="0" smtClean="0"/>
              <a:t>ă</a:t>
            </a:r>
            <a:r>
              <a:rPr lang="en-US" dirty="0" smtClean="0"/>
              <a:t> </a:t>
            </a:r>
            <a:r>
              <a:rPr lang="en-US" dirty="0" smtClean="0"/>
              <a:t>un </a:t>
            </a:r>
            <a:r>
              <a:rPr lang="en-US" dirty="0" err="1" smtClean="0"/>
              <a:t>copac</a:t>
            </a:r>
            <a:r>
              <a:rPr lang="en-US" dirty="0" smtClean="0"/>
              <a:t> cade </a:t>
            </a:r>
            <a:r>
              <a:rPr lang="ro-RO" dirty="0" err="1"/>
              <a:t>ș</a:t>
            </a:r>
            <a:r>
              <a:rPr lang="en-US" dirty="0" smtClean="0"/>
              <a:t>i </a:t>
            </a:r>
            <a:r>
              <a:rPr lang="en-US" dirty="0" smtClean="0"/>
              <a:t>nu </a:t>
            </a:r>
            <a:r>
              <a:rPr lang="en-US" dirty="0" err="1" smtClean="0"/>
              <a:t>este</a:t>
            </a:r>
            <a:r>
              <a:rPr lang="en-US" dirty="0" smtClean="0"/>
              <a:t> </a:t>
            </a:r>
            <a:r>
              <a:rPr lang="en-US" dirty="0" err="1" smtClean="0"/>
              <a:t>nimeni</a:t>
            </a:r>
            <a:r>
              <a:rPr lang="en-US" dirty="0" smtClean="0"/>
              <a:t> </a:t>
            </a:r>
            <a:r>
              <a:rPr lang="ro-RO" dirty="0" smtClean="0"/>
              <a:t>î</a:t>
            </a:r>
            <a:r>
              <a:rPr lang="en-US" dirty="0" smtClean="0"/>
              <a:t>n </a:t>
            </a:r>
            <a:r>
              <a:rPr lang="en-US" dirty="0" err="1" smtClean="0"/>
              <a:t>apropiere</a:t>
            </a:r>
            <a:r>
              <a:rPr lang="en-US" dirty="0"/>
              <a:t> </a:t>
            </a:r>
            <a:r>
              <a:rPr lang="en-US" dirty="0" smtClean="0"/>
              <a:t>s</a:t>
            </a:r>
            <a:r>
              <a:rPr lang="ro-RO" dirty="0" smtClean="0"/>
              <a:t>ă</a:t>
            </a:r>
            <a:r>
              <a:rPr lang="en-US" dirty="0" smtClean="0"/>
              <a:t> </a:t>
            </a:r>
            <a:r>
              <a:rPr lang="en-US" dirty="0" err="1" smtClean="0"/>
              <a:t>asculte</a:t>
            </a:r>
            <a:r>
              <a:rPr lang="en-US" dirty="0" smtClean="0"/>
              <a:t>, </a:t>
            </a:r>
            <a:r>
              <a:rPr lang="en-US" dirty="0" err="1" smtClean="0"/>
              <a:t>mai</a:t>
            </a:r>
            <a:r>
              <a:rPr lang="en-US" dirty="0" smtClean="0"/>
              <a:t> </a:t>
            </a:r>
            <a:r>
              <a:rPr lang="en-US" dirty="0" err="1" smtClean="0"/>
              <a:t>este</a:t>
            </a:r>
            <a:r>
              <a:rPr lang="en-US" dirty="0" smtClean="0"/>
              <a:t> </a:t>
            </a:r>
            <a:r>
              <a:rPr lang="en-US" dirty="0" err="1" smtClean="0"/>
              <a:t>adev</a:t>
            </a:r>
            <a:r>
              <a:rPr lang="ro-RO" dirty="0" smtClean="0"/>
              <a:t>ă</a:t>
            </a:r>
            <a:r>
              <a:rPr lang="en-US" dirty="0" smtClean="0"/>
              <a:t>rat c</a:t>
            </a:r>
            <a:r>
              <a:rPr lang="ro-RO" dirty="0" smtClean="0"/>
              <a:t>ă</a:t>
            </a:r>
            <a:r>
              <a:rPr lang="en-US" dirty="0" smtClean="0"/>
              <a:t> </a:t>
            </a:r>
            <a:r>
              <a:rPr lang="en-US" dirty="0" err="1" smtClean="0"/>
              <a:t>acesta</a:t>
            </a:r>
            <a:r>
              <a:rPr lang="en-US" dirty="0" smtClean="0"/>
              <a:t> face un </a:t>
            </a:r>
            <a:r>
              <a:rPr lang="en-US" dirty="0" err="1" smtClean="0"/>
              <a:t>zgomot</a:t>
            </a:r>
            <a:r>
              <a:rPr lang="en-US" dirty="0" smtClean="0"/>
              <a:t>?”</a:t>
            </a:r>
          </a:p>
          <a:p>
            <a:pPr>
              <a:buNone/>
            </a:pPr>
            <a:r>
              <a:rPr lang="en-US" dirty="0" err="1" smtClean="0"/>
              <a:t>Termenul</a:t>
            </a:r>
            <a:r>
              <a:rPr lang="en-US" dirty="0" smtClean="0"/>
              <a:t> “</a:t>
            </a:r>
            <a:r>
              <a:rPr lang="en-US" dirty="0" err="1" smtClean="0"/>
              <a:t>zgomot</a:t>
            </a:r>
            <a:r>
              <a:rPr lang="en-US" dirty="0" smtClean="0"/>
              <a:t>” </a:t>
            </a:r>
            <a:r>
              <a:rPr lang="en-US" dirty="0" err="1" smtClean="0"/>
              <a:t>este</a:t>
            </a:r>
            <a:r>
              <a:rPr lang="en-US" dirty="0" smtClean="0"/>
              <a:t> </a:t>
            </a:r>
            <a:r>
              <a:rPr lang="en-US" dirty="0" err="1" smtClean="0"/>
              <a:t>ambiguu</a:t>
            </a:r>
            <a:r>
              <a:rPr lang="en-US" dirty="0" smtClean="0"/>
              <a:t>:</a:t>
            </a:r>
          </a:p>
          <a:p>
            <a:pPr>
              <a:buNone/>
            </a:pPr>
            <a:r>
              <a:rPr lang="en-US" dirty="0" err="1" smtClean="0"/>
              <a:t>Zgomot</a:t>
            </a:r>
            <a:r>
              <a:rPr lang="en-US" dirty="0" smtClean="0"/>
              <a:t> = </a:t>
            </a:r>
            <a:r>
              <a:rPr lang="en-US" dirty="0" err="1" smtClean="0"/>
              <a:t>vibra</a:t>
            </a:r>
            <a:r>
              <a:rPr lang="ro-RO" dirty="0" smtClean="0"/>
              <a:t>ț</a:t>
            </a:r>
            <a:r>
              <a:rPr lang="en-US" dirty="0" err="1" smtClean="0"/>
              <a:t>ie</a:t>
            </a:r>
            <a:r>
              <a:rPr lang="en-US" dirty="0" smtClean="0"/>
              <a:t> </a:t>
            </a:r>
            <a:r>
              <a:rPr lang="en-US" dirty="0" smtClean="0"/>
              <a:t>a </a:t>
            </a:r>
            <a:r>
              <a:rPr lang="en-US" dirty="0" err="1" smtClean="0"/>
              <a:t>aerului</a:t>
            </a:r>
            <a:r>
              <a:rPr lang="en-US" dirty="0" smtClean="0"/>
              <a:t> vs. </a:t>
            </a:r>
            <a:r>
              <a:rPr lang="ro-RO" dirty="0" smtClean="0"/>
              <a:t>e</a:t>
            </a:r>
            <a:r>
              <a:rPr lang="en-US" dirty="0" err="1" smtClean="0"/>
              <a:t>xperien</a:t>
            </a:r>
            <a:r>
              <a:rPr lang="ro-RO" dirty="0" smtClean="0"/>
              <a:t>ță</a:t>
            </a:r>
            <a:r>
              <a:rPr lang="en-US" dirty="0" smtClean="0"/>
              <a:t> </a:t>
            </a:r>
            <a:r>
              <a:rPr lang="en-US" dirty="0" err="1" smtClean="0"/>
              <a:t>auditiv</a:t>
            </a:r>
            <a:r>
              <a:rPr lang="ro-RO" dirty="0" smtClean="0"/>
              <a:t>ă</a:t>
            </a:r>
            <a:r>
              <a:rPr lang="en-US" dirty="0" smtClean="0"/>
              <a:t>.</a:t>
            </a:r>
            <a:endParaRPr lang="en-US" dirty="0"/>
          </a:p>
        </p:txBody>
      </p:sp>
    </p:spTree>
    <p:extLst>
      <p:ext uri="{BB962C8B-B14F-4D97-AF65-F5344CB8AC3E}">
        <p14:creationId xmlns:p14="http://schemas.microsoft.com/office/powerpoint/2010/main" val="134523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8655" y="457200"/>
            <a:ext cx="4646690" cy="5668963"/>
          </a:xfrm>
        </p:spPr>
      </p:pic>
    </p:spTree>
    <p:extLst>
      <p:ext uri="{BB962C8B-B14F-4D97-AF65-F5344CB8AC3E}">
        <p14:creationId xmlns:p14="http://schemas.microsoft.com/office/powerpoint/2010/main" val="37327722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Capcane</a:t>
            </a:r>
            <a:r>
              <a:rPr lang="en-US" dirty="0" smtClean="0"/>
              <a:t> </a:t>
            </a:r>
            <a:r>
              <a:rPr lang="en-US" dirty="0" err="1" smtClean="0"/>
              <a:t>lingvistice</a:t>
            </a:r>
            <a:r>
              <a:rPr lang="en-US" dirty="0" smtClean="0"/>
              <a:t> – </a:t>
            </a:r>
            <a:r>
              <a:rPr lang="en-US" dirty="0" err="1" smtClean="0"/>
              <a:t>Ambiguitate</a:t>
            </a:r>
            <a:endParaRPr lang="en-US" dirty="0"/>
          </a:p>
        </p:txBody>
      </p:sp>
      <p:sp>
        <p:nvSpPr>
          <p:cNvPr id="3" name="Content Placeholder 2"/>
          <p:cNvSpPr>
            <a:spLocks noGrp="1"/>
          </p:cNvSpPr>
          <p:nvPr>
            <p:ph idx="1"/>
          </p:nvPr>
        </p:nvSpPr>
        <p:spPr/>
        <p:txBody>
          <a:bodyPr/>
          <a:lstStyle/>
          <a:p>
            <a:pPr>
              <a:buNone/>
            </a:pPr>
            <a:r>
              <a:rPr lang="en-US" b="1" dirty="0" err="1" smtClean="0"/>
              <a:t>Echivoca</a:t>
            </a:r>
            <a:r>
              <a:rPr lang="ro-RO" b="1" dirty="0" smtClean="0"/>
              <a:t>ț</a:t>
            </a:r>
            <a:r>
              <a:rPr lang="en-US" b="1" dirty="0" err="1" smtClean="0"/>
              <a:t>ie</a:t>
            </a:r>
            <a:r>
              <a:rPr lang="en-US" dirty="0" smtClean="0"/>
              <a:t> </a:t>
            </a:r>
            <a:r>
              <a:rPr lang="en-US" dirty="0" smtClean="0"/>
              <a:t>= </a:t>
            </a:r>
            <a:r>
              <a:rPr lang="en-US" dirty="0" err="1" smtClean="0"/>
              <a:t>folosirea</a:t>
            </a:r>
            <a:r>
              <a:rPr lang="en-US" dirty="0" smtClean="0"/>
              <a:t> cu </a:t>
            </a:r>
            <a:r>
              <a:rPr lang="ro-RO" dirty="0"/>
              <a:t>î</a:t>
            </a:r>
            <a:r>
              <a:rPr lang="en-US" dirty="0" smtClean="0"/>
              <a:t>n</a:t>
            </a:r>
            <a:r>
              <a:rPr lang="ro-RO" dirty="0" smtClean="0"/>
              <a:t>ț</a:t>
            </a:r>
            <a:r>
              <a:rPr lang="en-US" dirty="0" err="1" smtClean="0"/>
              <a:t>elesuri</a:t>
            </a:r>
            <a:r>
              <a:rPr lang="en-US" dirty="0" smtClean="0"/>
              <a:t> </a:t>
            </a:r>
            <a:r>
              <a:rPr lang="en-US" dirty="0" err="1" smtClean="0"/>
              <a:t>diferite</a:t>
            </a:r>
            <a:r>
              <a:rPr lang="en-US" dirty="0" smtClean="0"/>
              <a:t> a </a:t>
            </a:r>
            <a:r>
              <a:rPr lang="en-US" dirty="0" err="1" smtClean="0"/>
              <a:t>aceluia</a:t>
            </a:r>
            <a:r>
              <a:rPr lang="ro-RO" dirty="0" smtClean="0"/>
              <a:t>ș</a:t>
            </a:r>
            <a:r>
              <a:rPr lang="en-US" dirty="0" smtClean="0"/>
              <a:t>i </a:t>
            </a:r>
            <a:r>
              <a:rPr lang="en-US" dirty="0" err="1" smtClean="0"/>
              <a:t>termen</a:t>
            </a:r>
            <a:r>
              <a:rPr lang="en-US" dirty="0" smtClean="0"/>
              <a:t>.</a:t>
            </a:r>
          </a:p>
          <a:p>
            <a:pPr>
              <a:buNone/>
            </a:pPr>
            <a:r>
              <a:rPr lang="en-US" b="1" dirty="0" err="1" smtClean="0"/>
              <a:t>Exemple</a:t>
            </a:r>
            <a:r>
              <a:rPr lang="en-US" dirty="0" smtClean="0"/>
              <a:t>: “</a:t>
            </a:r>
            <a:r>
              <a:rPr lang="en-US" dirty="0" err="1" smtClean="0"/>
              <a:t>Oamenii</a:t>
            </a:r>
            <a:r>
              <a:rPr lang="en-US" dirty="0" smtClean="0"/>
              <a:t> nu </a:t>
            </a:r>
            <a:r>
              <a:rPr lang="en-US" dirty="0" err="1" smtClean="0"/>
              <a:t>sunt</a:t>
            </a:r>
            <a:r>
              <a:rPr lang="en-US" dirty="0" smtClean="0"/>
              <a:t> </a:t>
            </a:r>
            <a:r>
              <a:rPr lang="en-US" dirty="0" err="1" smtClean="0"/>
              <a:t>egali</a:t>
            </a:r>
            <a:r>
              <a:rPr lang="en-US" dirty="0" smtClean="0"/>
              <a:t> din </a:t>
            </a:r>
            <a:r>
              <a:rPr lang="en-US" dirty="0" err="1" smtClean="0"/>
              <a:t>na</a:t>
            </a:r>
            <a:r>
              <a:rPr lang="ro-RO" dirty="0" smtClean="0"/>
              <a:t>ș</a:t>
            </a:r>
            <a:r>
              <a:rPr lang="en-US" dirty="0" err="1" smtClean="0"/>
              <a:t>tere</a:t>
            </a:r>
            <a:r>
              <a:rPr lang="en-US" dirty="0" smtClean="0"/>
              <a:t>, </a:t>
            </a:r>
            <a:r>
              <a:rPr lang="en-US" dirty="0" err="1" smtClean="0"/>
              <a:t>deci</a:t>
            </a:r>
            <a:r>
              <a:rPr lang="en-US" dirty="0" smtClean="0"/>
              <a:t> nu </a:t>
            </a:r>
            <a:r>
              <a:rPr lang="en-US" dirty="0" err="1" smtClean="0"/>
              <a:t>ar</a:t>
            </a:r>
            <a:r>
              <a:rPr lang="en-US" dirty="0" smtClean="0"/>
              <a:t> </a:t>
            </a:r>
            <a:r>
              <a:rPr lang="en-US" dirty="0" err="1" smtClean="0"/>
              <a:t>trebui</a:t>
            </a:r>
            <a:r>
              <a:rPr lang="en-US" dirty="0" smtClean="0"/>
              <a:t> </a:t>
            </a:r>
            <a:r>
              <a:rPr lang="en-US" dirty="0" smtClean="0"/>
              <a:t>s</a:t>
            </a:r>
            <a:r>
              <a:rPr lang="ro-RO" dirty="0" smtClean="0"/>
              <a:t>ă</a:t>
            </a:r>
            <a:r>
              <a:rPr lang="en-US" dirty="0" smtClean="0"/>
              <a:t>-i </a:t>
            </a:r>
            <a:r>
              <a:rPr lang="en-US" dirty="0" err="1" smtClean="0"/>
              <a:t>trat</a:t>
            </a:r>
            <a:r>
              <a:rPr lang="ro-RO" dirty="0" smtClean="0"/>
              <a:t>ă</a:t>
            </a:r>
            <a:r>
              <a:rPr lang="en-US" dirty="0" smtClean="0"/>
              <a:t>m </a:t>
            </a:r>
            <a:r>
              <a:rPr lang="en-US" dirty="0" err="1" smtClean="0"/>
              <a:t>egal</a:t>
            </a:r>
            <a:r>
              <a:rPr lang="en-US" dirty="0" smtClean="0"/>
              <a:t>”</a:t>
            </a:r>
          </a:p>
        </p:txBody>
      </p:sp>
    </p:spTree>
    <p:extLst>
      <p:ext uri="{BB962C8B-B14F-4D97-AF65-F5344CB8AC3E}">
        <p14:creationId xmlns:p14="http://schemas.microsoft.com/office/powerpoint/2010/main" val="26202370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Capcane</a:t>
            </a:r>
            <a:r>
              <a:rPr lang="en-US" dirty="0" smtClean="0"/>
              <a:t> </a:t>
            </a:r>
            <a:r>
              <a:rPr lang="en-US" dirty="0" err="1" smtClean="0"/>
              <a:t>lingvistice</a:t>
            </a:r>
            <a:r>
              <a:rPr lang="en-US" dirty="0" smtClean="0"/>
              <a:t> – </a:t>
            </a:r>
            <a:r>
              <a:rPr lang="ro-RO" dirty="0"/>
              <a:t>Î</a:t>
            </a:r>
            <a:r>
              <a:rPr lang="en-US" dirty="0" smtClean="0"/>
              <a:t>n</a:t>
            </a:r>
            <a:r>
              <a:rPr lang="ro-RO" dirty="0" smtClean="0"/>
              <a:t>ț</a:t>
            </a:r>
            <a:r>
              <a:rPr lang="en-US" dirty="0" err="1" smtClean="0"/>
              <a:t>eles</a:t>
            </a:r>
            <a:r>
              <a:rPr lang="en-US" dirty="0" smtClean="0"/>
              <a:t> </a:t>
            </a:r>
            <a:r>
              <a:rPr lang="en-US" dirty="0" err="1" smtClean="0"/>
              <a:t>neclar</a:t>
            </a:r>
            <a:endParaRPr lang="en-US" dirty="0"/>
          </a:p>
        </p:txBody>
      </p:sp>
      <p:sp>
        <p:nvSpPr>
          <p:cNvPr id="3" name="Content Placeholder 2"/>
          <p:cNvSpPr>
            <a:spLocks noGrp="1"/>
          </p:cNvSpPr>
          <p:nvPr>
            <p:ph idx="1"/>
          </p:nvPr>
        </p:nvSpPr>
        <p:spPr/>
        <p:txBody>
          <a:bodyPr>
            <a:normAutofit fontScale="77500" lnSpcReduction="20000"/>
          </a:bodyPr>
          <a:lstStyle/>
          <a:p>
            <a:r>
              <a:rPr lang="en-US" b="1" dirty="0" err="1" smtClean="0"/>
              <a:t>Vaguitate</a:t>
            </a:r>
            <a:endParaRPr lang="en-US" b="1" dirty="0" smtClean="0"/>
          </a:p>
          <a:p>
            <a:pPr>
              <a:buNone/>
            </a:pPr>
            <a:r>
              <a:rPr lang="en-US" dirty="0" smtClean="0"/>
              <a:t>Un </a:t>
            </a:r>
            <a:r>
              <a:rPr lang="en-US" dirty="0" err="1" smtClean="0"/>
              <a:t>termen</a:t>
            </a:r>
            <a:r>
              <a:rPr lang="en-US" dirty="0" smtClean="0"/>
              <a:t> </a:t>
            </a:r>
            <a:r>
              <a:rPr lang="en-US" dirty="0" err="1" smtClean="0"/>
              <a:t>este</a:t>
            </a:r>
            <a:r>
              <a:rPr lang="en-US" dirty="0" smtClean="0"/>
              <a:t> </a:t>
            </a:r>
            <a:r>
              <a:rPr lang="en-US" dirty="0" err="1" smtClean="0"/>
              <a:t>vag</a:t>
            </a:r>
            <a:r>
              <a:rPr lang="en-US" dirty="0" smtClean="0"/>
              <a:t> </a:t>
            </a:r>
            <a:r>
              <a:rPr lang="en-US" dirty="0" err="1" smtClean="0"/>
              <a:t>dac</a:t>
            </a:r>
            <a:r>
              <a:rPr lang="ro-RO" dirty="0" smtClean="0"/>
              <a:t>ă</a:t>
            </a:r>
            <a:r>
              <a:rPr lang="en-US" dirty="0" smtClean="0"/>
              <a:t> </a:t>
            </a:r>
            <a:r>
              <a:rPr lang="en-US" dirty="0" smtClean="0"/>
              <a:t>are </a:t>
            </a:r>
            <a:r>
              <a:rPr lang="en-US" dirty="0" err="1" smtClean="0"/>
              <a:t>extensiune</a:t>
            </a:r>
            <a:r>
              <a:rPr lang="en-US" dirty="0" smtClean="0"/>
              <a:t> </a:t>
            </a:r>
            <a:r>
              <a:rPr lang="en-US" dirty="0" err="1" smtClean="0"/>
              <a:t>imprecis</a:t>
            </a:r>
            <a:r>
              <a:rPr lang="ro-RO" dirty="0" smtClean="0"/>
              <a:t>ă</a:t>
            </a:r>
            <a:r>
              <a:rPr lang="en-US" dirty="0" smtClean="0"/>
              <a:t>.</a:t>
            </a:r>
            <a:endParaRPr lang="en-US" dirty="0" smtClean="0"/>
          </a:p>
          <a:p>
            <a:pPr>
              <a:buNone/>
            </a:pPr>
            <a:r>
              <a:rPr lang="en-US" dirty="0" err="1" smtClean="0"/>
              <a:t>Vaguitatea</a:t>
            </a:r>
            <a:r>
              <a:rPr lang="en-US" dirty="0" smtClean="0"/>
              <a:t> </a:t>
            </a:r>
            <a:r>
              <a:rPr lang="en-US" dirty="0" err="1" smtClean="0"/>
              <a:t>este</a:t>
            </a:r>
            <a:r>
              <a:rPr lang="en-US" dirty="0" smtClean="0"/>
              <a:t> </a:t>
            </a:r>
            <a:r>
              <a:rPr lang="en-US" dirty="0" err="1" smtClean="0"/>
              <a:t>diferit</a:t>
            </a:r>
            <a:r>
              <a:rPr lang="ro-RO" dirty="0" smtClean="0"/>
              <a:t>ă</a:t>
            </a:r>
            <a:r>
              <a:rPr lang="en-US" dirty="0" smtClean="0"/>
              <a:t> </a:t>
            </a:r>
            <a:r>
              <a:rPr lang="en-US" dirty="0" smtClean="0"/>
              <a:t>de </a:t>
            </a:r>
            <a:r>
              <a:rPr lang="en-US" dirty="0" err="1" smtClean="0"/>
              <a:t>ambiguitate</a:t>
            </a:r>
            <a:r>
              <a:rPr lang="en-US" dirty="0" smtClean="0"/>
              <a:t>: </a:t>
            </a:r>
            <a:r>
              <a:rPr lang="en-US" dirty="0" smtClean="0"/>
              <a:t>exist</a:t>
            </a:r>
            <a:r>
              <a:rPr lang="ro-RO" dirty="0" smtClean="0"/>
              <a:t>ă</a:t>
            </a:r>
            <a:r>
              <a:rPr lang="en-US" dirty="0" smtClean="0"/>
              <a:t> </a:t>
            </a:r>
            <a:r>
              <a:rPr lang="en-US" dirty="0" err="1" smtClean="0"/>
              <a:t>termeni</a:t>
            </a:r>
            <a:r>
              <a:rPr lang="en-US" dirty="0" smtClean="0"/>
              <a:t> </a:t>
            </a:r>
            <a:r>
              <a:rPr lang="en-US" dirty="0" err="1" smtClean="0"/>
              <a:t>vagi</a:t>
            </a:r>
            <a:r>
              <a:rPr lang="en-US" dirty="0" smtClean="0"/>
              <a:t> care nu au </a:t>
            </a:r>
            <a:r>
              <a:rPr lang="en-US" dirty="0" err="1" smtClean="0"/>
              <a:t>mai</a:t>
            </a:r>
            <a:r>
              <a:rPr lang="en-US" dirty="0" smtClean="0"/>
              <a:t> </a:t>
            </a:r>
            <a:r>
              <a:rPr lang="en-US" dirty="0" err="1" smtClean="0"/>
              <a:t>multe</a:t>
            </a:r>
            <a:r>
              <a:rPr lang="en-US" dirty="0" smtClean="0"/>
              <a:t> </a:t>
            </a:r>
            <a:r>
              <a:rPr lang="ro-RO" dirty="0"/>
              <a:t>î</a:t>
            </a:r>
            <a:r>
              <a:rPr lang="en-US" dirty="0" smtClean="0"/>
              <a:t>n</a:t>
            </a:r>
            <a:r>
              <a:rPr lang="ro-RO" dirty="0" smtClean="0"/>
              <a:t>ț</a:t>
            </a:r>
            <a:r>
              <a:rPr lang="en-US" dirty="0" err="1" smtClean="0"/>
              <a:t>elesuri</a:t>
            </a:r>
            <a:r>
              <a:rPr lang="en-US" dirty="0" smtClean="0"/>
              <a:t>.</a:t>
            </a:r>
          </a:p>
          <a:p>
            <a:pPr>
              <a:buNone/>
            </a:pPr>
            <a:r>
              <a:rPr lang="en-US" dirty="0" err="1" smtClean="0"/>
              <a:t>Vaguitatea</a:t>
            </a:r>
            <a:r>
              <a:rPr lang="en-US" dirty="0" smtClean="0"/>
              <a:t> </a:t>
            </a:r>
            <a:r>
              <a:rPr lang="en-US" dirty="0" err="1" smtClean="0"/>
              <a:t>afecteaz</a:t>
            </a:r>
            <a:r>
              <a:rPr lang="ro-RO" dirty="0" smtClean="0"/>
              <a:t>ă</a:t>
            </a:r>
            <a:r>
              <a:rPr lang="en-US" dirty="0" smtClean="0"/>
              <a:t> </a:t>
            </a:r>
            <a:r>
              <a:rPr lang="en-US" dirty="0" err="1" smtClean="0"/>
              <a:t>cantitatea</a:t>
            </a:r>
            <a:r>
              <a:rPr lang="en-US" dirty="0" smtClean="0"/>
              <a:t> de </a:t>
            </a:r>
            <a:r>
              <a:rPr lang="en-US" dirty="0" err="1" smtClean="0"/>
              <a:t>informa</a:t>
            </a:r>
            <a:r>
              <a:rPr lang="ro-RO" dirty="0" smtClean="0"/>
              <a:t>ț</a:t>
            </a:r>
            <a:r>
              <a:rPr lang="en-US" dirty="0" err="1" smtClean="0"/>
              <a:t>ie</a:t>
            </a:r>
            <a:r>
              <a:rPr lang="en-US" dirty="0" smtClean="0"/>
              <a:t> </a:t>
            </a:r>
            <a:r>
              <a:rPr lang="en-US" dirty="0" err="1" smtClean="0"/>
              <a:t>oferit</a:t>
            </a:r>
            <a:r>
              <a:rPr lang="ro-RO" dirty="0" smtClean="0"/>
              <a:t>ă</a:t>
            </a:r>
            <a:r>
              <a:rPr lang="en-US" dirty="0" smtClean="0"/>
              <a:t> </a:t>
            </a:r>
            <a:r>
              <a:rPr lang="en-US" dirty="0" err="1" smtClean="0"/>
              <a:t>auditoriului</a:t>
            </a:r>
            <a:r>
              <a:rPr lang="en-US" dirty="0" smtClean="0"/>
              <a:t>.</a:t>
            </a:r>
          </a:p>
          <a:p>
            <a:pPr>
              <a:buNone/>
            </a:pPr>
            <a:r>
              <a:rPr lang="en-US" dirty="0" smtClean="0"/>
              <a:t>1. </a:t>
            </a:r>
            <a:r>
              <a:rPr lang="en-US" dirty="0" err="1" smtClean="0"/>
              <a:t>Doi</a:t>
            </a:r>
            <a:r>
              <a:rPr lang="en-US" dirty="0" smtClean="0"/>
              <a:t> </a:t>
            </a:r>
            <a:r>
              <a:rPr lang="en-US" dirty="0" err="1" smtClean="0"/>
              <a:t>barba</a:t>
            </a:r>
            <a:r>
              <a:rPr lang="ro-RO" dirty="0" smtClean="0"/>
              <a:t>ț</a:t>
            </a:r>
            <a:r>
              <a:rPr lang="en-US" dirty="0" smtClean="0"/>
              <a:t>i </a:t>
            </a:r>
            <a:r>
              <a:rPr lang="ro-RO" dirty="0" err="1"/>
              <a:t>ș</a:t>
            </a:r>
            <a:r>
              <a:rPr lang="en-US" dirty="0" smtClean="0"/>
              <a:t>i </a:t>
            </a:r>
            <a:r>
              <a:rPr lang="en-US" dirty="0" err="1" smtClean="0"/>
              <a:t>dou</a:t>
            </a:r>
            <a:r>
              <a:rPr lang="ro-RO" dirty="0" smtClean="0"/>
              <a:t>ă</a:t>
            </a:r>
            <a:r>
              <a:rPr lang="en-US" dirty="0" smtClean="0"/>
              <a:t> </a:t>
            </a:r>
            <a:r>
              <a:rPr lang="en-US" dirty="0" err="1" smtClean="0"/>
              <a:t>femei</a:t>
            </a:r>
            <a:r>
              <a:rPr lang="en-US" dirty="0" smtClean="0"/>
              <a:t> au </a:t>
            </a:r>
            <a:r>
              <a:rPr lang="en-US" dirty="0" err="1" smtClean="0"/>
              <a:t>suferit</a:t>
            </a:r>
            <a:r>
              <a:rPr lang="en-US" dirty="0" smtClean="0"/>
              <a:t> </a:t>
            </a:r>
            <a:r>
              <a:rPr lang="en-US" dirty="0" err="1" smtClean="0"/>
              <a:t>contuzii</a:t>
            </a:r>
            <a:r>
              <a:rPr lang="en-US" dirty="0" smtClean="0"/>
              <a:t> </a:t>
            </a:r>
            <a:r>
              <a:rPr lang="en-US" dirty="0" smtClean="0"/>
              <a:t>u</a:t>
            </a:r>
            <a:r>
              <a:rPr lang="ro-RO" dirty="0" smtClean="0"/>
              <a:t>ș</a:t>
            </a:r>
            <a:r>
              <a:rPr lang="en-US" dirty="0" err="1" smtClean="0"/>
              <a:t>oare</a:t>
            </a:r>
            <a:r>
              <a:rPr lang="en-US" dirty="0" smtClean="0"/>
              <a:t>.</a:t>
            </a:r>
          </a:p>
          <a:p>
            <a:pPr marL="514350" indent="-514350">
              <a:buNone/>
            </a:pPr>
            <a:r>
              <a:rPr lang="en-US" dirty="0" smtClean="0"/>
              <a:t>2. </a:t>
            </a:r>
            <a:r>
              <a:rPr lang="en-US" dirty="0" err="1" smtClean="0"/>
              <a:t>Patru</a:t>
            </a:r>
            <a:r>
              <a:rPr lang="en-US" dirty="0" smtClean="0"/>
              <a:t> </a:t>
            </a:r>
            <a:r>
              <a:rPr lang="en-US" dirty="0" err="1" smtClean="0"/>
              <a:t>persoane</a:t>
            </a:r>
            <a:r>
              <a:rPr lang="en-US" dirty="0" smtClean="0"/>
              <a:t> au </a:t>
            </a:r>
            <a:r>
              <a:rPr lang="en-US" dirty="0" err="1" smtClean="0"/>
              <a:t>fost</a:t>
            </a:r>
            <a:r>
              <a:rPr lang="en-US" dirty="0" smtClean="0"/>
              <a:t> </a:t>
            </a:r>
            <a:r>
              <a:rPr lang="en-US" dirty="0" smtClean="0"/>
              <a:t>u</a:t>
            </a:r>
            <a:r>
              <a:rPr lang="ro-RO" dirty="0" smtClean="0"/>
              <a:t>ș</a:t>
            </a:r>
            <a:r>
              <a:rPr lang="en-US" dirty="0" smtClean="0"/>
              <a:t>or </a:t>
            </a:r>
            <a:r>
              <a:rPr lang="en-US" dirty="0" err="1" smtClean="0"/>
              <a:t>accidentate</a:t>
            </a:r>
            <a:r>
              <a:rPr lang="en-US" dirty="0" smtClean="0"/>
              <a:t>.</a:t>
            </a:r>
          </a:p>
          <a:p>
            <a:pPr marL="514350" indent="-514350">
              <a:buNone/>
            </a:pPr>
            <a:r>
              <a:rPr lang="en-US" dirty="0" smtClean="0"/>
              <a:t>3. </a:t>
            </a:r>
            <a:r>
              <a:rPr lang="en-US" dirty="0" smtClean="0"/>
              <a:t>C</a:t>
            </a:r>
            <a:r>
              <a:rPr lang="ro-RO" dirty="0" smtClean="0"/>
              <a:t>â</a:t>
            </a:r>
            <a:r>
              <a:rPr lang="en-US" dirty="0" err="1" smtClean="0"/>
              <a:t>teva</a:t>
            </a:r>
            <a:r>
              <a:rPr lang="en-US" dirty="0" smtClean="0"/>
              <a:t> </a:t>
            </a:r>
            <a:r>
              <a:rPr lang="en-US" dirty="0" err="1" smtClean="0"/>
              <a:t>persoane</a:t>
            </a:r>
            <a:r>
              <a:rPr lang="en-US" dirty="0" smtClean="0"/>
              <a:t> au </a:t>
            </a:r>
            <a:r>
              <a:rPr lang="en-US" dirty="0" err="1" smtClean="0"/>
              <a:t>fost</a:t>
            </a:r>
            <a:r>
              <a:rPr lang="en-US" dirty="0" smtClean="0"/>
              <a:t> </a:t>
            </a:r>
            <a:r>
              <a:rPr lang="en-US" dirty="0" err="1" smtClean="0"/>
              <a:t>accidentate</a:t>
            </a:r>
            <a:r>
              <a:rPr lang="en-US" dirty="0" smtClean="0"/>
              <a:t>.</a:t>
            </a:r>
          </a:p>
          <a:p>
            <a:pPr marL="514350" indent="-514350">
              <a:buNone/>
            </a:pPr>
            <a:endParaRPr lang="en-US" dirty="0"/>
          </a:p>
          <a:p>
            <a:pPr marL="514350" indent="-514350">
              <a:buNone/>
            </a:pPr>
            <a:r>
              <a:rPr lang="en-US" dirty="0" err="1" smtClean="0"/>
              <a:t>Propozi</a:t>
            </a:r>
            <a:r>
              <a:rPr lang="ro-RO" dirty="0" smtClean="0"/>
              <a:t>ț</a:t>
            </a:r>
            <a:r>
              <a:rPr lang="en-US" dirty="0" err="1" smtClean="0"/>
              <a:t>ia</a:t>
            </a:r>
            <a:r>
              <a:rPr lang="en-US" dirty="0" smtClean="0"/>
              <a:t> </a:t>
            </a:r>
            <a:r>
              <a:rPr lang="en-US" dirty="0" smtClean="0"/>
              <a:t>(2) </a:t>
            </a:r>
            <a:r>
              <a:rPr lang="en-US" dirty="0" err="1" smtClean="0"/>
              <a:t>poate</a:t>
            </a:r>
            <a:r>
              <a:rPr lang="en-US" dirty="0" smtClean="0"/>
              <a:t> fi </a:t>
            </a:r>
            <a:r>
              <a:rPr lang="en-US" dirty="0" err="1" smtClean="0"/>
              <a:t>adevarat</a:t>
            </a:r>
            <a:r>
              <a:rPr lang="ro-RO" dirty="0" smtClean="0"/>
              <a:t>ă</a:t>
            </a:r>
            <a:r>
              <a:rPr lang="en-US" dirty="0" smtClean="0"/>
              <a:t>, </a:t>
            </a:r>
            <a:r>
              <a:rPr lang="en-US" dirty="0" err="1" smtClean="0"/>
              <a:t>chiar</a:t>
            </a:r>
            <a:r>
              <a:rPr lang="en-US" dirty="0" smtClean="0"/>
              <a:t> </a:t>
            </a:r>
            <a:r>
              <a:rPr lang="en-US" dirty="0" err="1" smtClean="0"/>
              <a:t>dac</a:t>
            </a:r>
            <a:r>
              <a:rPr lang="ro-RO" dirty="0" smtClean="0"/>
              <a:t>ă</a:t>
            </a:r>
            <a:r>
              <a:rPr lang="en-US" dirty="0" smtClean="0"/>
              <a:t> </a:t>
            </a:r>
            <a:r>
              <a:rPr lang="en-US" dirty="0" smtClean="0"/>
              <a:t>(1) </a:t>
            </a:r>
            <a:r>
              <a:rPr lang="en-US" dirty="0" err="1" smtClean="0"/>
              <a:t>este</a:t>
            </a:r>
            <a:r>
              <a:rPr lang="en-US" dirty="0" smtClean="0"/>
              <a:t> </a:t>
            </a:r>
            <a:r>
              <a:rPr lang="en-US" dirty="0" err="1" smtClean="0"/>
              <a:t>fals</a:t>
            </a:r>
            <a:r>
              <a:rPr lang="ro-RO" dirty="0" smtClean="0"/>
              <a:t>ă</a:t>
            </a:r>
            <a:r>
              <a:rPr lang="en-US" dirty="0" smtClean="0"/>
              <a:t>. </a:t>
            </a:r>
            <a:r>
              <a:rPr lang="en-US" dirty="0" smtClean="0"/>
              <a:t>La </a:t>
            </a:r>
            <a:r>
              <a:rPr lang="en-US" dirty="0" err="1" smtClean="0"/>
              <a:t>fel</a:t>
            </a:r>
            <a:r>
              <a:rPr lang="en-US" dirty="0" smtClean="0"/>
              <a:t>, (3) </a:t>
            </a:r>
            <a:r>
              <a:rPr lang="en-US" dirty="0" err="1" smtClean="0"/>
              <a:t>poate</a:t>
            </a:r>
            <a:r>
              <a:rPr lang="en-US" dirty="0" smtClean="0"/>
              <a:t> fi </a:t>
            </a:r>
            <a:r>
              <a:rPr lang="en-US" dirty="0" err="1" smtClean="0"/>
              <a:t>adevarat</a:t>
            </a:r>
            <a:r>
              <a:rPr lang="ro-RO" dirty="0" smtClean="0"/>
              <a:t>ă</a:t>
            </a:r>
            <a:r>
              <a:rPr lang="en-US" dirty="0" smtClean="0"/>
              <a:t>, </a:t>
            </a:r>
            <a:r>
              <a:rPr lang="en-US" dirty="0" err="1" smtClean="0"/>
              <a:t>chiar</a:t>
            </a:r>
            <a:r>
              <a:rPr lang="en-US" dirty="0" smtClean="0"/>
              <a:t> </a:t>
            </a:r>
            <a:r>
              <a:rPr lang="en-US" dirty="0" err="1" smtClean="0"/>
              <a:t>daca</a:t>
            </a:r>
            <a:r>
              <a:rPr lang="en-US" dirty="0" smtClean="0"/>
              <a:t> (2) </a:t>
            </a:r>
            <a:r>
              <a:rPr lang="en-US" dirty="0" err="1" smtClean="0"/>
              <a:t>este</a:t>
            </a:r>
            <a:r>
              <a:rPr lang="en-US" dirty="0" smtClean="0"/>
              <a:t> </a:t>
            </a:r>
            <a:r>
              <a:rPr lang="en-US" dirty="0" err="1" smtClean="0"/>
              <a:t>fals</a:t>
            </a:r>
            <a:r>
              <a:rPr lang="ro-RO" dirty="0" smtClean="0"/>
              <a:t>ă</a:t>
            </a:r>
            <a:r>
              <a:rPr lang="en-US" dirty="0" smtClean="0"/>
              <a:t>.</a:t>
            </a:r>
            <a:endParaRPr lang="en-US" dirty="0" smtClean="0"/>
          </a:p>
          <a:p>
            <a:pPr marL="514350" indent="-514350">
              <a:buAutoNum type="arabicParenBoth"/>
            </a:pPr>
            <a:endParaRPr lang="en-US" dirty="0"/>
          </a:p>
        </p:txBody>
      </p:sp>
    </p:spTree>
    <p:extLst>
      <p:ext uri="{BB962C8B-B14F-4D97-AF65-F5344CB8AC3E}">
        <p14:creationId xmlns:p14="http://schemas.microsoft.com/office/powerpoint/2010/main" val="15888319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Capcane</a:t>
            </a:r>
            <a:r>
              <a:rPr lang="en-US" dirty="0" smtClean="0"/>
              <a:t> </a:t>
            </a:r>
            <a:r>
              <a:rPr lang="en-US" dirty="0" err="1" smtClean="0"/>
              <a:t>lingvistice</a:t>
            </a:r>
            <a:r>
              <a:rPr lang="en-US" dirty="0" smtClean="0"/>
              <a:t> – </a:t>
            </a:r>
            <a:r>
              <a:rPr lang="en-US" dirty="0" err="1" smtClean="0"/>
              <a:t>Vaguitate</a:t>
            </a:r>
            <a:endParaRPr lang="en-US" dirty="0"/>
          </a:p>
        </p:txBody>
      </p:sp>
      <p:sp>
        <p:nvSpPr>
          <p:cNvPr id="3" name="Content Placeholder 2"/>
          <p:cNvSpPr>
            <a:spLocks noGrp="1"/>
          </p:cNvSpPr>
          <p:nvPr>
            <p:ph idx="1"/>
          </p:nvPr>
        </p:nvSpPr>
        <p:spPr>
          <a:xfrm>
            <a:off x="457200" y="1371600"/>
            <a:ext cx="7239000" cy="4754563"/>
          </a:xfrm>
        </p:spPr>
        <p:txBody>
          <a:bodyPr>
            <a:normAutofit fontScale="70000" lnSpcReduction="20000"/>
          </a:bodyPr>
          <a:lstStyle/>
          <a:p>
            <a:r>
              <a:rPr lang="en-US" b="1" dirty="0" err="1" smtClean="0"/>
              <a:t>Cazul</a:t>
            </a:r>
            <a:r>
              <a:rPr lang="en-US" b="1" dirty="0" smtClean="0"/>
              <a:t> </a:t>
            </a:r>
            <a:r>
              <a:rPr lang="en-US" b="1" dirty="0" smtClean="0"/>
              <a:t>r</a:t>
            </a:r>
            <a:r>
              <a:rPr lang="ro-RO" b="1" dirty="0" smtClean="0"/>
              <a:t>ă</a:t>
            </a:r>
            <a:r>
              <a:rPr lang="en-US" b="1" dirty="0" err="1" smtClean="0"/>
              <a:t>spunsurilor</a:t>
            </a:r>
            <a:r>
              <a:rPr lang="en-US" b="1" dirty="0" smtClean="0"/>
              <a:t> </a:t>
            </a:r>
            <a:r>
              <a:rPr lang="en-US" b="1" dirty="0" err="1" smtClean="0"/>
              <a:t>evazive</a:t>
            </a:r>
            <a:r>
              <a:rPr lang="en-US" dirty="0" smtClean="0"/>
              <a:t>:</a:t>
            </a:r>
          </a:p>
          <a:p>
            <a:endParaRPr lang="en-US" dirty="0" smtClean="0"/>
          </a:p>
          <a:p>
            <a:pPr>
              <a:buNone/>
            </a:pPr>
            <a:r>
              <a:rPr lang="en-US" dirty="0" smtClean="0"/>
              <a:t>- </a:t>
            </a:r>
            <a:r>
              <a:rPr lang="en-US" dirty="0" smtClean="0"/>
              <a:t>C</a:t>
            </a:r>
            <a:r>
              <a:rPr lang="ro-RO" dirty="0" smtClean="0"/>
              <a:t>â</a:t>
            </a:r>
            <a:r>
              <a:rPr lang="en-US" dirty="0" err="1" smtClean="0"/>
              <a:t>nd</a:t>
            </a:r>
            <a:r>
              <a:rPr lang="en-US" dirty="0" smtClean="0"/>
              <a:t> </a:t>
            </a:r>
            <a:r>
              <a:rPr lang="en-US" dirty="0" err="1" smtClean="0"/>
              <a:t>te</a:t>
            </a:r>
            <a:r>
              <a:rPr lang="en-US" dirty="0" smtClean="0"/>
              <a:t> </a:t>
            </a:r>
            <a:r>
              <a:rPr lang="en-US" dirty="0" err="1" smtClean="0"/>
              <a:t>apuci</a:t>
            </a:r>
            <a:r>
              <a:rPr lang="en-US" dirty="0" smtClean="0"/>
              <a:t> de </a:t>
            </a:r>
            <a:r>
              <a:rPr lang="ro-RO" dirty="0"/>
              <a:t>î</a:t>
            </a:r>
            <a:r>
              <a:rPr lang="en-US" dirty="0" err="1" smtClean="0"/>
              <a:t>nv</a:t>
            </a:r>
            <a:r>
              <a:rPr lang="ro-RO" dirty="0" smtClean="0"/>
              <a:t>ă</a:t>
            </a:r>
            <a:r>
              <a:rPr lang="ro-RO" dirty="0"/>
              <a:t>ț</a:t>
            </a:r>
            <a:r>
              <a:rPr lang="en-US" dirty="0" smtClean="0"/>
              <a:t>at</a:t>
            </a:r>
            <a:r>
              <a:rPr lang="en-US" dirty="0" smtClean="0"/>
              <a:t>?</a:t>
            </a:r>
          </a:p>
          <a:p>
            <a:pPr>
              <a:buNone/>
            </a:pPr>
            <a:r>
              <a:rPr lang="en-US" dirty="0" smtClean="0"/>
              <a:t>- La </a:t>
            </a:r>
            <a:r>
              <a:rPr lang="en-US" dirty="0" err="1" smtClean="0"/>
              <a:t>momentul</a:t>
            </a:r>
            <a:r>
              <a:rPr lang="en-US" dirty="0" smtClean="0"/>
              <a:t> </a:t>
            </a:r>
            <a:r>
              <a:rPr lang="en-US" dirty="0" err="1" smtClean="0"/>
              <a:t>potrivit</a:t>
            </a:r>
            <a:r>
              <a:rPr lang="en-US" dirty="0" smtClean="0"/>
              <a:t>!</a:t>
            </a:r>
          </a:p>
          <a:p>
            <a:pPr>
              <a:buFontTx/>
              <a:buChar char="-"/>
            </a:pPr>
            <a:endParaRPr lang="en-US" dirty="0" smtClean="0"/>
          </a:p>
          <a:p>
            <a:pPr>
              <a:buNone/>
            </a:pPr>
            <a:r>
              <a:rPr lang="en-US" dirty="0" smtClean="0"/>
              <a:t>- Cum </a:t>
            </a:r>
            <a:r>
              <a:rPr lang="en-US" dirty="0" err="1" smtClean="0"/>
              <a:t>ai</a:t>
            </a:r>
            <a:r>
              <a:rPr lang="en-US" dirty="0" smtClean="0"/>
              <a:t> </a:t>
            </a:r>
            <a:r>
              <a:rPr lang="en-US" dirty="0" err="1" smtClean="0"/>
              <a:t>ie</a:t>
            </a:r>
            <a:r>
              <a:rPr lang="ro-RO" dirty="0" smtClean="0"/>
              <a:t>ș</a:t>
            </a:r>
            <a:r>
              <a:rPr lang="en-US" dirty="0" smtClean="0"/>
              <a:t>it </a:t>
            </a:r>
            <a:r>
              <a:rPr lang="en-US" dirty="0" smtClean="0"/>
              <a:t>din prima </a:t>
            </a:r>
            <a:r>
              <a:rPr lang="en-US" dirty="0" err="1" smtClean="0"/>
              <a:t>sesiune</a:t>
            </a:r>
            <a:r>
              <a:rPr lang="en-US" dirty="0" smtClean="0"/>
              <a:t>?</a:t>
            </a:r>
          </a:p>
          <a:p>
            <a:pPr>
              <a:buNone/>
            </a:pPr>
            <a:r>
              <a:rPr lang="en-US" dirty="0" smtClean="0"/>
              <a:t>- Bine… (3/7 </a:t>
            </a:r>
            <a:r>
              <a:rPr lang="en-US" dirty="0" err="1" smtClean="0"/>
              <a:t>restan</a:t>
            </a:r>
            <a:r>
              <a:rPr lang="ro-RO" dirty="0" smtClean="0"/>
              <a:t>ț</a:t>
            </a:r>
            <a:r>
              <a:rPr lang="en-US" dirty="0" smtClean="0"/>
              <a:t>e</a:t>
            </a:r>
            <a:r>
              <a:rPr lang="en-US" dirty="0" smtClean="0"/>
              <a:t>)</a:t>
            </a:r>
          </a:p>
          <a:p>
            <a:pPr>
              <a:buFontTx/>
              <a:buChar char="-"/>
            </a:pPr>
            <a:endParaRPr lang="en-US" dirty="0" smtClean="0"/>
          </a:p>
          <a:p>
            <a:pPr>
              <a:buNone/>
            </a:pPr>
            <a:r>
              <a:rPr lang="en-US" dirty="0" smtClean="0"/>
              <a:t>- </a:t>
            </a:r>
            <a:r>
              <a:rPr lang="en-US" dirty="0" smtClean="0"/>
              <a:t>C</a:t>
            </a:r>
            <a:r>
              <a:rPr lang="ro-RO" dirty="0" smtClean="0"/>
              <a:t>â</a:t>
            </a:r>
            <a:r>
              <a:rPr lang="en-US" dirty="0" err="1" smtClean="0"/>
              <a:t>te</a:t>
            </a:r>
            <a:r>
              <a:rPr lang="en-US" dirty="0" smtClean="0"/>
              <a:t> </a:t>
            </a:r>
            <a:r>
              <a:rPr lang="en-US" dirty="0" err="1" smtClean="0"/>
              <a:t>restan</a:t>
            </a:r>
            <a:r>
              <a:rPr lang="ro-RO" dirty="0" smtClean="0"/>
              <a:t>ț</a:t>
            </a:r>
            <a:r>
              <a:rPr lang="en-US" dirty="0" smtClean="0"/>
              <a:t>e </a:t>
            </a:r>
            <a:r>
              <a:rPr lang="en-US" dirty="0" err="1" smtClean="0"/>
              <a:t>ai</a:t>
            </a:r>
            <a:r>
              <a:rPr lang="en-US" dirty="0" smtClean="0"/>
              <a:t>?”</a:t>
            </a:r>
          </a:p>
          <a:p>
            <a:pPr>
              <a:buNone/>
            </a:pPr>
            <a:r>
              <a:rPr lang="en-US" dirty="0" smtClean="0"/>
              <a:t>- </a:t>
            </a:r>
            <a:r>
              <a:rPr lang="en-US" dirty="0" smtClean="0"/>
              <a:t>C</a:t>
            </a:r>
            <a:r>
              <a:rPr lang="ro-RO" dirty="0" smtClean="0"/>
              <a:t>â</a:t>
            </a:r>
            <a:r>
              <a:rPr lang="en-US" dirty="0" err="1" smtClean="0"/>
              <a:t>teva</a:t>
            </a:r>
            <a:r>
              <a:rPr lang="en-US" dirty="0" smtClean="0"/>
              <a:t>!</a:t>
            </a:r>
          </a:p>
          <a:p>
            <a:pPr>
              <a:buFontTx/>
              <a:buChar char="-"/>
            </a:pPr>
            <a:endParaRPr lang="en-US" dirty="0"/>
          </a:p>
          <a:p>
            <a:pPr>
              <a:buNone/>
            </a:pPr>
            <a:r>
              <a:rPr lang="en-US" dirty="0" smtClean="0"/>
              <a:t>- </a:t>
            </a:r>
            <a:r>
              <a:rPr lang="ro-RO" dirty="0" smtClean="0"/>
              <a:t>Ș</a:t>
            </a:r>
            <a:r>
              <a:rPr lang="en-US" dirty="0" smtClean="0"/>
              <a:t>i </a:t>
            </a:r>
            <a:r>
              <a:rPr lang="en-US" dirty="0" smtClean="0"/>
              <a:t>nu </a:t>
            </a:r>
            <a:r>
              <a:rPr lang="en-US" dirty="0" err="1" smtClean="0"/>
              <a:t>vrei</a:t>
            </a:r>
            <a:r>
              <a:rPr lang="en-US" dirty="0" smtClean="0"/>
              <a:t> </a:t>
            </a:r>
            <a:r>
              <a:rPr lang="en-US" dirty="0" smtClean="0"/>
              <a:t>s</a:t>
            </a:r>
            <a:r>
              <a:rPr lang="ro-RO" dirty="0" smtClean="0"/>
              <a:t>ă</a:t>
            </a:r>
            <a:r>
              <a:rPr lang="en-US" dirty="0" smtClean="0"/>
              <a:t> </a:t>
            </a:r>
            <a:r>
              <a:rPr lang="en-US" dirty="0" err="1" smtClean="0"/>
              <a:t>te</a:t>
            </a:r>
            <a:r>
              <a:rPr lang="en-US" dirty="0" smtClean="0"/>
              <a:t> </a:t>
            </a:r>
            <a:r>
              <a:rPr lang="en-US" dirty="0" err="1" smtClean="0"/>
              <a:t>preg</a:t>
            </a:r>
            <a:r>
              <a:rPr lang="ro-RO" dirty="0" smtClean="0"/>
              <a:t>ă</a:t>
            </a:r>
            <a:r>
              <a:rPr lang="en-US" dirty="0" err="1" smtClean="0"/>
              <a:t>te</a:t>
            </a:r>
            <a:r>
              <a:rPr lang="ro-RO" dirty="0" smtClean="0"/>
              <a:t>ș</a:t>
            </a:r>
            <a:r>
              <a:rPr lang="en-US" dirty="0" err="1" smtClean="0"/>
              <a:t>ti</a:t>
            </a:r>
            <a:r>
              <a:rPr lang="en-US" dirty="0" smtClean="0"/>
              <a:t> </a:t>
            </a:r>
            <a:r>
              <a:rPr lang="en-US" dirty="0" err="1" smtClean="0"/>
              <a:t>mai</a:t>
            </a:r>
            <a:r>
              <a:rPr lang="en-US" dirty="0" smtClean="0"/>
              <a:t> bine</a:t>
            </a:r>
            <a:r>
              <a:rPr lang="en-US" dirty="0"/>
              <a:t> </a:t>
            </a:r>
            <a:r>
              <a:rPr lang="en-US" dirty="0" err="1" smtClean="0"/>
              <a:t>pentru</a:t>
            </a:r>
            <a:r>
              <a:rPr lang="en-US" dirty="0" smtClean="0"/>
              <a:t> </a:t>
            </a:r>
            <a:r>
              <a:rPr lang="en-US" dirty="0" err="1" smtClean="0"/>
              <a:t>urm</a:t>
            </a:r>
            <a:r>
              <a:rPr lang="ro-RO" dirty="0" smtClean="0"/>
              <a:t>ă</a:t>
            </a:r>
            <a:r>
              <a:rPr lang="en-US" dirty="0" err="1" smtClean="0"/>
              <a:t>toarea</a:t>
            </a:r>
            <a:r>
              <a:rPr lang="en-US" dirty="0" smtClean="0"/>
              <a:t> </a:t>
            </a:r>
            <a:r>
              <a:rPr lang="en-US" dirty="0" err="1" smtClean="0"/>
              <a:t>sesiune</a:t>
            </a:r>
            <a:r>
              <a:rPr lang="en-US" dirty="0" smtClean="0"/>
              <a:t>?</a:t>
            </a:r>
          </a:p>
          <a:p>
            <a:pPr>
              <a:buNone/>
            </a:pPr>
            <a:r>
              <a:rPr lang="en-US" dirty="0" smtClean="0"/>
              <a:t>- </a:t>
            </a:r>
            <a:r>
              <a:rPr lang="en-US" dirty="0" err="1" smtClean="0"/>
              <a:t>Poate</a:t>
            </a:r>
            <a:r>
              <a:rPr lang="en-US" dirty="0" smtClean="0"/>
              <a:t>…</a:t>
            </a:r>
          </a:p>
          <a:p>
            <a:pPr>
              <a:buFontTx/>
              <a:buChar char="-"/>
            </a:pPr>
            <a:endParaRPr lang="en-US" dirty="0"/>
          </a:p>
          <a:p>
            <a:pPr>
              <a:buFontTx/>
              <a:buChar char="-"/>
            </a:pPr>
            <a:endParaRPr lang="en-US" dirty="0" smtClean="0"/>
          </a:p>
          <a:p>
            <a:pPr>
              <a:buNone/>
            </a:pPr>
            <a:endParaRPr lang="en-US" dirty="0" smtClean="0"/>
          </a:p>
          <a:p>
            <a:pPr>
              <a:buNone/>
            </a:pPr>
            <a:endParaRPr lang="en-US" dirty="0"/>
          </a:p>
          <a:p>
            <a:pPr>
              <a:buNone/>
            </a:pPr>
            <a:endParaRPr lang="en-US" dirty="0" smtClean="0"/>
          </a:p>
          <a:p>
            <a:endParaRPr lang="en-US" dirty="0"/>
          </a:p>
        </p:txBody>
      </p:sp>
    </p:spTree>
    <p:extLst>
      <p:ext uri="{BB962C8B-B14F-4D97-AF65-F5344CB8AC3E}">
        <p14:creationId xmlns:p14="http://schemas.microsoft.com/office/powerpoint/2010/main" val="12293437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Capcane</a:t>
            </a:r>
            <a:r>
              <a:rPr lang="en-US" dirty="0" smtClean="0"/>
              <a:t> </a:t>
            </a:r>
            <a:r>
              <a:rPr lang="en-US" dirty="0" err="1" smtClean="0"/>
              <a:t>lingvistice</a:t>
            </a:r>
            <a:r>
              <a:rPr lang="en-US" dirty="0" smtClean="0"/>
              <a:t> – </a:t>
            </a:r>
            <a:r>
              <a:rPr lang="en-US" dirty="0" err="1" smtClean="0"/>
              <a:t>Vaguitate</a:t>
            </a:r>
            <a:endParaRPr lang="en-US" dirty="0"/>
          </a:p>
        </p:txBody>
      </p:sp>
      <p:sp>
        <p:nvSpPr>
          <p:cNvPr id="4" name="Content Placeholder 2"/>
          <p:cNvSpPr txBox="1">
            <a:spLocks noGrp="1"/>
          </p:cNvSpPr>
          <p:nvPr>
            <p:ph idx="1"/>
          </p:nvPr>
        </p:nvSpPr>
        <p:spPr>
          <a:prstGeom prst="rect">
            <a:avLst/>
          </a:prstGeom>
        </p:spPr>
        <p:txBody>
          <a:bodyPr vert="horz" lIns="91440" tIns="45720" rIns="91440" bIns="45720" rtlCol="0">
            <a:normAutofit fontScale="700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1" i="0" u="none" strike="noStrike" kern="1200" cap="none" spc="0" normalizeH="0" baseline="0" noProof="0" dirty="0" err="1" smtClean="0">
                <a:ln>
                  <a:noFill/>
                </a:ln>
                <a:solidFill>
                  <a:schemeClr val="tx1"/>
                </a:solidFill>
                <a:effectLst/>
                <a:uLnTx/>
                <a:uFillTx/>
                <a:latin typeface="+mn-lt"/>
                <a:ea typeface="+mn-ea"/>
                <a:cs typeface="+mn-cs"/>
              </a:rPr>
              <a:t>Cazul</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b="1" i="0" u="none" strike="noStrike" kern="1200" cap="none" spc="0" normalizeH="0" baseline="0" noProof="0" dirty="0" err="1" smtClean="0">
                <a:ln>
                  <a:noFill/>
                </a:ln>
                <a:solidFill>
                  <a:schemeClr val="tx1"/>
                </a:solidFill>
                <a:effectLst/>
                <a:uLnTx/>
                <a:uFillTx/>
                <a:latin typeface="+mn-lt"/>
                <a:ea typeface="+mn-ea"/>
                <a:cs typeface="+mn-cs"/>
              </a:rPr>
              <a:t>horoscopului</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lvl="0">
              <a:buNone/>
            </a:pPr>
            <a:r>
              <a:rPr lang="en-US" sz="3200" dirty="0" smtClean="0"/>
              <a:t>“</a:t>
            </a:r>
            <a:r>
              <a:rPr lang="ro-RO" dirty="0"/>
              <a:t>Î</a:t>
            </a:r>
            <a:r>
              <a:rPr lang="it-IT" sz="3200" dirty="0" smtClean="0"/>
              <a:t>n </a:t>
            </a:r>
            <a:r>
              <a:rPr lang="it-IT" sz="3200" dirty="0"/>
              <a:t>prima parte a zilei, o </a:t>
            </a:r>
            <a:r>
              <a:rPr lang="ro-RO" dirty="0"/>
              <a:t>î</a:t>
            </a:r>
            <a:r>
              <a:rPr lang="it-IT" sz="3200" dirty="0" smtClean="0"/>
              <a:t>ncurc</a:t>
            </a:r>
            <a:r>
              <a:rPr lang="ro-RO" dirty="0"/>
              <a:t>ă</a:t>
            </a:r>
            <a:r>
              <a:rPr lang="it-IT" sz="3200" dirty="0" smtClean="0"/>
              <a:t>tur</a:t>
            </a:r>
            <a:r>
              <a:rPr lang="ro-RO" sz="3200" dirty="0" smtClean="0"/>
              <a:t>ă</a:t>
            </a:r>
            <a:r>
              <a:rPr lang="it-IT" sz="3200" dirty="0" smtClean="0"/>
              <a:t> financiar</a:t>
            </a:r>
            <a:r>
              <a:rPr lang="ro-RO" sz="3200" dirty="0" smtClean="0"/>
              <a:t>ă</a:t>
            </a:r>
            <a:r>
              <a:rPr lang="it-IT" sz="3200" dirty="0" smtClean="0"/>
              <a:t> </a:t>
            </a:r>
            <a:r>
              <a:rPr lang="it-IT" sz="3200" b="1" dirty="0" smtClean="0"/>
              <a:t>[?]</a:t>
            </a:r>
            <a:r>
              <a:rPr lang="it-IT" sz="3200" dirty="0" smtClean="0"/>
              <a:t> </a:t>
            </a:r>
            <a:r>
              <a:rPr lang="it-IT" sz="3200" dirty="0"/>
              <a:t>v-ar putea determina sa </a:t>
            </a:r>
            <a:r>
              <a:rPr lang="it-IT" sz="3200" dirty="0" smtClean="0"/>
              <a:t>am</a:t>
            </a:r>
            <a:r>
              <a:rPr lang="ro-RO" sz="3200" dirty="0" smtClean="0"/>
              <a:t>â</a:t>
            </a:r>
            <a:r>
              <a:rPr lang="it-IT" sz="3200" dirty="0" smtClean="0"/>
              <a:t>na</a:t>
            </a:r>
            <a:r>
              <a:rPr lang="ro-RO" sz="3200" dirty="0" smtClean="0"/>
              <a:t>ț</a:t>
            </a:r>
            <a:r>
              <a:rPr lang="it-IT" sz="3200" dirty="0" smtClean="0"/>
              <a:t>i </a:t>
            </a:r>
            <a:r>
              <a:rPr lang="it-IT" sz="3200" dirty="0"/>
              <a:t>o </a:t>
            </a:r>
            <a:r>
              <a:rPr lang="it-IT" sz="3200" dirty="0" smtClean="0"/>
              <a:t>c</a:t>
            </a:r>
            <a:r>
              <a:rPr lang="ro-RO" sz="3200" dirty="0" smtClean="0"/>
              <a:t>ă</a:t>
            </a:r>
            <a:r>
              <a:rPr lang="it-IT" sz="3200" dirty="0" smtClean="0"/>
              <a:t>l</a:t>
            </a:r>
            <a:r>
              <a:rPr lang="ro-RO" sz="3200" dirty="0" smtClean="0"/>
              <a:t>ă</a:t>
            </a:r>
            <a:r>
              <a:rPr lang="it-IT" sz="3200" dirty="0" smtClean="0"/>
              <a:t>torie </a:t>
            </a:r>
            <a:r>
              <a:rPr lang="ro-RO" dirty="0"/>
              <a:t>î</a:t>
            </a:r>
            <a:r>
              <a:rPr lang="it-IT" sz="3200" dirty="0" smtClean="0"/>
              <a:t>n </a:t>
            </a:r>
            <a:r>
              <a:rPr lang="it-IT" sz="3200" dirty="0"/>
              <a:t>interes </a:t>
            </a:r>
            <a:r>
              <a:rPr lang="it-IT" sz="3200" dirty="0" smtClean="0"/>
              <a:t>personal </a:t>
            </a:r>
            <a:r>
              <a:rPr lang="it-IT" b="1" dirty="0"/>
              <a:t>[?]</a:t>
            </a:r>
            <a:r>
              <a:rPr lang="it-IT" sz="3200" dirty="0" smtClean="0"/>
              <a:t>, </a:t>
            </a:r>
            <a:r>
              <a:rPr lang="it-IT" sz="3200" dirty="0"/>
              <a:t>ceea ce ar putea conduce la </a:t>
            </a:r>
            <a:r>
              <a:rPr lang="it-IT" sz="3200" dirty="0" smtClean="0"/>
              <a:t>tensionarea </a:t>
            </a:r>
            <a:r>
              <a:rPr lang="it-IT" b="1" dirty="0"/>
              <a:t>[?]</a:t>
            </a:r>
            <a:r>
              <a:rPr lang="it-IT" sz="3200" dirty="0" smtClean="0"/>
              <a:t> </a:t>
            </a:r>
            <a:r>
              <a:rPr lang="it-IT" sz="3200" dirty="0" smtClean="0"/>
              <a:t>rela</a:t>
            </a:r>
            <a:r>
              <a:rPr lang="ro-RO" sz="3200" dirty="0" smtClean="0"/>
              <a:t>ț</a:t>
            </a:r>
            <a:r>
              <a:rPr lang="it-IT" sz="3200" dirty="0" smtClean="0"/>
              <a:t>iei </a:t>
            </a:r>
            <a:r>
              <a:rPr lang="it-IT" sz="3200" dirty="0"/>
              <a:t>cu partenerul de </a:t>
            </a:r>
            <a:r>
              <a:rPr lang="it-IT" sz="3200" dirty="0" smtClean="0"/>
              <a:t>via</a:t>
            </a:r>
            <a:r>
              <a:rPr lang="ro-RO" sz="3200" dirty="0" smtClean="0"/>
              <a:t>ță</a:t>
            </a:r>
            <a:r>
              <a:rPr lang="it-IT" sz="3200" dirty="0" smtClean="0"/>
              <a:t> </a:t>
            </a:r>
            <a:r>
              <a:rPr lang="it-IT" b="1" dirty="0"/>
              <a:t>[?]</a:t>
            </a:r>
            <a:r>
              <a:rPr lang="it-IT" sz="3200" dirty="0" smtClean="0"/>
              <a:t>.</a:t>
            </a:r>
            <a:r>
              <a:rPr lang="it-IT" sz="3200" dirty="0"/>
              <a:t> </a:t>
            </a:r>
            <a:r>
              <a:rPr lang="it-IT" sz="3200" dirty="0" smtClean="0"/>
              <a:t/>
            </a:r>
            <a:br>
              <a:rPr lang="it-IT" sz="3200" dirty="0" smtClean="0"/>
            </a:br>
            <a:endParaRPr lang="it-IT" sz="3200" dirty="0" smtClean="0"/>
          </a:p>
          <a:p>
            <a:pPr lvl="0">
              <a:buNone/>
            </a:pPr>
            <a:r>
              <a:rPr lang="it-IT" sz="3200" dirty="0" smtClean="0"/>
              <a:t>Este </a:t>
            </a:r>
            <a:r>
              <a:rPr lang="it-IT" sz="3200" dirty="0"/>
              <a:t>posibil ca un membru mai </a:t>
            </a:r>
            <a:r>
              <a:rPr lang="it-IT" sz="3200" dirty="0" smtClean="0"/>
              <a:t>t</a:t>
            </a:r>
            <a:r>
              <a:rPr lang="ro-RO" sz="3200" dirty="0" smtClean="0"/>
              <a:t>â</a:t>
            </a:r>
            <a:r>
              <a:rPr lang="it-IT" sz="3200" dirty="0" smtClean="0"/>
              <a:t>nar </a:t>
            </a:r>
            <a:r>
              <a:rPr lang="it-IT" b="1" dirty="0"/>
              <a:t>[?]</a:t>
            </a:r>
            <a:r>
              <a:rPr lang="it-IT" sz="3200" dirty="0" smtClean="0"/>
              <a:t> </a:t>
            </a:r>
            <a:r>
              <a:rPr lang="it-IT" sz="3200" dirty="0"/>
              <a:t>al familiei </a:t>
            </a:r>
            <a:r>
              <a:rPr lang="it-IT" sz="3200" dirty="0" smtClean="0"/>
              <a:t>s</a:t>
            </a:r>
            <a:r>
              <a:rPr lang="ro-RO" sz="3200" dirty="0" smtClean="0"/>
              <a:t>ă</a:t>
            </a:r>
            <a:r>
              <a:rPr lang="it-IT" sz="3200" dirty="0" smtClean="0"/>
              <a:t> </a:t>
            </a:r>
            <a:r>
              <a:rPr lang="it-IT" sz="3200" dirty="0"/>
              <a:t>se confrunte cu probleme </a:t>
            </a:r>
            <a:r>
              <a:rPr lang="it-IT" sz="3200" dirty="0" smtClean="0"/>
              <a:t>minore </a:t>
            </a:r>
            <a:r>
              <a:rPr lang="it-IT" b="1" dirty="0"/>
              <a:t>[?]</a:t>
            </a:r>
            <a:r>
              <a:rPr lang="it-IT" sz="3200" dirty="0" smtClean="0"/>
              <a:t> </a:t>
            </a:r>
            <a:r>
              <a:rPr lang="it-IT" sz="3200" dirty="0"/>
              <a:t>de </a:t>
            </a:r>
            <a:r>
              <a:rPr lang="it-IT" sz="3200" dirty="0" smtClean="0"/>
              <a:t>s</a:t>
            </a:r>
            <a:r>
              <a:rPr lang="ro-RO" sz="3200" dirty="0" smtClean="0"/>
              <a:t>ă</a:t>
            </a:r>
            <a:r>
              <a:rPr lang="it-IT" sz="3200" dirty="0" smtClean="0"/>
              <a:t>n</a:t>
            </a:r>
            <a:r>
              <a:rPr lang="ro-RO" sz="3200" dirty="0" smtClean="0"/>
              <a:t>ă</a:t>
            </a:r>
            <a:r>
              <a:rPr lang="it-IT" sz="3200" dirty="0" smtClean="0"/>
              <a:t>tate</a:t>
            </a:r>
            <a:r>
              <a:rPr lang="it-IT" sz="3200" dirty="0"/>
              <a:t>. Este recomandabil </a:t>
            </a:r>
            <a:r>
              <a:rPr lang="it-IT" sz="3200" dirty="0" smtClean="0"/>
              <a:t>s</a:t>
            </a:r>
            <a:r>
              <a:rPr lang="ro-RO" sz="3200" dirty="0" smtClean="0"/>
              <a:t>ă</a:t>
            </a:r>
            <a:r>
              <a:rPr lang="it-IT" sz="3200" dirty="0" smtClean="0"/>
              <a:t> lua</a:t>
            </a:r>
            <a:r>
              <a:rPr lang="ro-RO" sz="3200" dirty="0" smtClean="0"/>
              <a:t>ț</a:t>
            </a:r>
            <a:r>
              <a:rPr lang="it-IT" sz="3200" dirty="0" smtClean="0"/>
              <a:t>i m</a:t>
            </a:r>
            <a:r>
              <a:rPr lang="ro-RO" sz="3200" dirty="0" smtClean="0"/>
              <a:t>ă</a:t>
            </a:r>
            <a:r>
              <a:rPr lang="it-IT" sz="3200" dirty="0" smtClean="0"/>
              <a:t>surile </a:t>
            </a:r>
            <a:r>
              <a:rPr lang="it-IT" sz="3200" dirty="0"/>
              <a:t>care se cuvin, dar nu se </a:t>
            </a:r>
            <a:r>
              <a:rPr lang="ro-RO" sz="3200" dirty="0" smtClean="0"/>
              <a:t>î</a:t>
            </a:r>
            <a:r>
              <a:rPr lang="it-IT" sz="3200" dirty="0" smtClean="0"/>
              <a:t>ntrev</a:t>
            </a:r>
            <a:r>
              <a:rPr lang="ro-RO" sz="3200" dirty="0" smtClean="0"/>
              <a:t>ă</a:t>
            </a:r>
            <a:r>
              <a:rPr lang="it-IT" sz="3200" dirty="0" smtClean="0"/>
              <a:t>d </a:t>
            </a:r>
            <a:r>
              <a:rPr lang="it-IT" sz="3200" dirty="0"/>
              <a:t>motive </a:t>
            </a:r>
            <a:r>
              <a:rPr lang="it-IT" sz="3200" dirty="0" smtClean="0"/>
              <a:t>serioase </a:t>
            </a:r>
            <a:r>
              <a:rPr lang="it-IT" b="1" dirty="0"/>
              <a:t>[?]</a:t>
            </a:r>
            <a:r>
              <a:rPr lang="it-IT" sz="3200" dirty="0" smtClean="0"/>
              <a:t> </a:t>
            </a:r>
            <a:r>
              <a:rPr lang="it-IT" sz="3200" dirty="0"/>
              <a:t>de </a:t>
            </a:r>
            <a:r>
              <a:rPr lang="ro-RO" sz="3200" dirty="0" smtClean="0"/>
              <a:t>î</a:t>
            </a:r>
            <a:r>
              <a:rPr lang="it-IT" sz="3200" dirty="0" smtClean="0"/>
              <a:t>ngrijorare</a:t>
            </a:r>
            <a:r>
              <a:rPr lang="it-IT" sz="3200" dirty="0"/>
              <a:t>.</a:t>
            </a:r>
            <a:r>
              <a:rPr lang="it-IT" sz="3200" dirty="0" smtClean="0"/>
              <a:t/>
            </a:r>
            <a:br>
              <a:rPr lang="it-IT" sz="3200" dirty="0" smtClean="0"/>
            </a:br>
            <a:endParaRPr lang="it-IT" sz="3200" dirty="0" smtClean="0"/>
          </a:p>
          <a:p>
            <a:pPr lvl="0">
              <a:buNone/>
            </a:pPr>
            <a:r>
              <a:rPr lang="it-IT" sz="3200" dirty="0" smtClean="0"/>
              <a:t>V</a:t>
            </a:r>
            <a:r>
              <a:rPr lang="ro-RO" sz="3200" dirty="0" smtClean="0"/>
              <a:t>ă</a:t>
            </a:r>
            <a:r>
              <a:rPr lang="it-IT" sz="3200" dirty="0" smtClean="0"/>
              <a:t> sf</a:t>
            </a:r>
            <a:r>
              <a:rPr lang="ro-RO" dirty="0"/>
              <a:t>ă</a:t>
            </a:r>
            <a:r>
              <a:rPr lang="it-IT" sz="3200" dirty="0" smtClean="0"/>
              <a:t>tuim s</a:t>
            </a:r>
            <a:r>
              <a:rPr lang="ro-RO" sz="3200" dirty="0" smtClean="0"/>
              <a:t>ă</a:t>
            </a:r>
            <a:r>
              <a:rPr lang="it-IT" sz="3200" dirty="0" smtClean="0"/>
              <a:t> evita</a:t>
            </a:r>
            <a:r>
              <a:rPr lang="ro-RO" sz="3200" dirty="0" smtClean="0"/>
              <a:t>ț</a:t>
            </a:r>
            <a:r>
              <a:rPr lang="it-IT" sz="3200" dirty="0" smtClean="0"/>
              <a:t>i exager</a:t>
            </a:r>
            <a:r>
              <a:rPr lang="ro-RO" sz="3200" dirty="0" smtClean="0"/>
              <a:t>ă</a:t>
            </a:r>
            <a:r>
              <a:rPr lang="it-IT" sz="3200" dirty="0" smtClean="0"/>
              <a:t>rile </a:t>
            </a:r>
            <a:r>
              <a:rPr lang="it-IT" b="1" dirty="0"/>
              <a:t>[?] </a:t>
            </a:r>
            <a:r>
              <a:rPr lang="ro-RO" dirty="0"/>
              <a:t>ș</a:t>
            </a:r>
            <a:r>
              <a:rPr lang="it-IT" sz="3200" dirty="0" smtClean="0"/>
              <a:t>i s</a:t>
            </a:r>
            <a:r>
              <a:rPr lang="ro-RO" sz="3200" dirty="0" smtClean="0"/>
              <a:t>ă</a:t>
            </a:r>
            <a:r>
              <a:rPr lang="it-IT" sz="3200" dirty="0" smtClean="0"/>
              <a:t> v</a:t>
            </a:r>
            <a:r>
              <a:rPr lang="ro-RO" sz="3200" dirty="0" smtClean="0"/>
              <a:t>ă</a:t>
            </a:r>
            <a:r>
              <a:rPr lang="it-IT" sz="3200" dirty="0" smtClean="0"/>
              <a:t> p</a:t>
            </a:r>
            <a:r>
              <a:rPr lang="ro-RO" sz="3200" dirty="0" smtClean="0"/>
              <a:t>ă</a:t>
            </a:r>
            <a:r>
              <a:rPr lang="it-IT" sz="3200" dirty="0" smtClean="0"/>
              <a:t>stra</a:t>
            </a:r>
            <a:r>
              <a:rPr lang="ro-RO" sz="3200" dirty="0" smtClean="0"/>
              <a:t>ț</a:t>
            </a:r>
            <a:r>
              <a:rPr lang="it-IT" sz="3200" dirty="0" smtClean="0"/>
              <a:t>i </a:t>
            </a:r>
            <a:r>
              <a:rPr lang="it-IT" sz="3200" dirty="0"/>
              <a:t>calmul</a:t>
            </a:r>
            <a:r>
              <a:rPr lang="it-IT" sz="3200" dirty="0" smtClean="0"/>
              <a:t>.”</a:t>
            </a:r>
          </a:p>
          <a:p>
            <a:pPr marL="342900" lvl="0" indent="-342900">
              <a:spcBef>
                <a:spcPct val="20000"/>
              </a:spcBef>
              <a:buNone/>
            </a:pPr>
            <a:endParaRPr lang="it-IT" sz="3200" dirty="0" smtClean="0"/>
          </a:p>
          <a:p>
            <a:pPr marL="342900" lvl="0" indent="-342900">
              <a:spcBef>
                <a:spcPct val="20000"/>
              </a:spcBef>
              <a:buNone/>
            </a:pPr>
            <a:r>
              <a:rPr lang="it-IT" sz="3200" dirty="0" smtClean="0"/>
              <a:t>(</a:t>
            </a:r>
            <a:r>
              <a:rPr lang="it-IT" sz="3200" dirty="0"/>
              <a:t>http://</a:t>
            </a:r>
            <a:r>
              <a:rPr lang="it-IT" sz="3200" dirty="0" smtClean="0"/>
              <a:t>www.eastrolog.ro/horoscop-zilnic/horoscop-berbec.php)</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5191645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Capcane</a:t>
            </a:r>
            <a:r>
              <a:rPr lang="en-US" dirty="0" smtClean="0"/>
              <a:t> </a:t>
            </a:r>
            <a:r>
              <a:rPr lang="en-US" dirty="0" err="1" smtClean="0"/>
              <a:t>lingvistice</a:t>
            </a:r>
            <a:r>
              <a:rPr lang="en-US" dirty="0" smtClean="0"/>
              <a:t> – </a:t>
            </a:r>
            <a:r>
              <a:rPr lang="ro-RO" dirty="0"/>
              <a:t>Î</a:t>
            </a:r>
            <a:r>
              <a:rPr lang="en-US" dirty="0" smtClean="0"/>
              <a:t>n</a:t>
            </a:r>
            <a:r>
              <a:rPr lang="ro-RO" dirty="0" smtClean="0"/>
              <a:t>ț</a:t>
            </a:r>
            <a:r>
              <a:rPr lang="en-US" dirty="0" err="1" smtClean="0"/>
              <a:t>elesuri</a:t>
            </a:r>
            <a:r>
              <a:rPr lang="en-US" dirty="0" smtClean="0"/>
              <a:t> </a:t>
            </a:r>
            <a:r>
              <a:rPr lang="en-US" dirty="0" smtClean="0"/>
              <a:t>incomplete</a:t>
            </a:r>
            <a:endParaRPr lang="en-US" dirty="0"/>
          </a:p>
        </p:txBody>
      </p:sp>
      <p:sp>
        <p:nvSpPr>
          <p:cNvPr id="3" name="Content Placeholder 2"/>
          <p:cNvSpPr>
            <a:spLocks noGrp="1"/>
          </p:cNvSpPr>
          <p:nvPr>
            <p:ph idx="1"/>
          </p:nvPr>
        </p:nvSpPr>
        <p:spPr/>
        <p:txBody>
          <a:bodyPr>
            <a:normAutofit fontScale="62500" lnSpcReduction="20000"/>
          </a:bodyPr>
          <a:lstStyle/>
          <a:p>
            <a:pPr>
              <a:buNone/>
            </a:pPr>
            <a:r>
              <a:rPr lang="ro-RO" dirty="0" err="1"/>
              <a:t>Î</a:t>
            </a:r>
            <a:r>
              <a:rPr lang="en-US" dirty="0" err="1" smtClean="0"/>
              <a:t>ntrebare</a:t>
            </a:r>
            <a:r>
              <a:rPr lang="en-US" dirty="0" smtClean="0"/>
              <a:t> </a:t>
            </a:r>
            <a:r>
              <a:rPr lang="en-US" dirty="0" err="1" smtClean="0"/>
              <a:t>dintr</a:t>
            </a:r>
            <a:r>
              <a:rPr lang="en-US" dirty="0" smtClean="0"/>
              <a:t>-un test de </a:t>
            </a:r>
            <a:r>
              <a:rPr lang="en-US" dirty="0" err="1" smtClean="0"/>
              <a:t>inteligen</a:t>
            </a:r>
            <a:r>
              <a:rPr lang="ro-RO" dirty="0" smtClean="0"/>
              <a:t>ță</a:t>
            </a:r>
            <a:r>
              <a:rPr lang="en-US" dirty="0" smtClean="0"/>
              <a:t>:</a:t>
            </a:r>
            <a:endParaRPr lang="en-US" dirty="0" smtClean="0"/>
          </a:p>
          <a:p>
            <a:pPr>
              <a:buNone/>
            </a:pPr>
            <a:r>
              <a:rPr lang="en-US" dirty="0" smtClean="0"/>
              <a:t>“Care </a:t>
            </a:r>
            <a:r>
              <a:rPr lang="en-US" dirty="0" err="1" smtClean="0"/>
              <a:t>dintre</a:t>
            </a:r>
            <a:r>
              <a:rPr lang="en-US" dirty="0" smtClean="0"/>
              <a:t> </a:t>
            </a:r>
            <a:r>
              <a:rPr lang="en-US" dirty="0" err="1" smtClean="0"/>
              <a:t>urmatoarele</a:t>
            </a:r>
            <a:r>
              <a:rPr lang="en-US" dirty="0" smtClean="0"/>
              <a:t> </a:t>
            </a:r>
            <a:r>
              <a:rPr lang="en-US" dirty="0" err="1" smtClean="0"/>
              <a:t>animale</a:t>
            </a:r>
            <a:r>
              <a:rPr lang="en-US" dirty="0" smtClean="0"/>
              <a:t> nu </a:t>
            </a:r>
            <a:r>
              <a:rPr lang="en-US" dirty="0" err="1" smtClean="0"/>
              <a:t>ar</a:t>
            </a:r>
            <a:r>
              <a:rPr lang="en-US" dirty="0" smtClean="0"/>
              <a:t> </a:t>
            </a:r>
            <a:r>
              <a:rPr lang="en-US" dirty="0" err="1" smtClean="0"/>
              <a:t>trebui</a:t>
            </a:r>
            <a:r>
              <a:rPr lang="en-US" dirty="0" smtClean="0"/>
              <a:t> </a:t>
            </a:r>
            <a:r>
              <a:rPr lang="en-US" dirty="0" smtClean="0"/>
              <a:t>s</a:t>
            </a:r>
            <a:r>
              <a:rPr lang="ro-RO" dirty="0" smtClean="0"/>
              <a:t>ă</a:t>
            </a:r>
            <a:r>
              <a:rPr lang="en-US" dirty="0" smtClean="0"/>
              <a:t> </a:t>
            </a:r>
            <a:r>
              <a:rPr lang="en-US" dirty="0" smtClean="0"/>
              <a:t>se </a:t>
            </a:r>
            <a:r>
              <a:rPr lang="en-US" dirty="0" err="1" smtClean="0"/>
              <a:t>afle</a:t>
            </a:r>
            <a:r>
              <a:rPr lang="en-US" dirty="0" smtClean="0"/>
              <a:t> </a:t>
            </a:r>
            <a:r>
              <a:rPr lang="ro-RO" dirty="0" smtClean="0"/>
              <a:t>î</a:t>
            </a:r>
            <a:r>
              <a:rPr lang="en-US" dirty="0" smtClean="0"/>
              <a:t>n list</a:t>
            </a:r>
            <a:r>
              <a:rPr lang="ro-RO" dirty="0" smtClean="0"/>
              <a:t>ă</a:t>
            </a:r>
            <a:r>
              <a:rPr lang="en-US" dirty="0" smtClean="0"/>
              <a:t>: c</a:t>
            </a:r>
            <a:r>
              <a:rPr lang="ro-RO" dirty="0" err="1"/>
              <a:t>â</a:t>
            </a:r>
            <a:r>
              <a:rPr lang="en-US" dirty="0" err="1" smtClean="0"/>
              <a:t>ine</a:t>
            </a:r>
            <a:r>
              <a:rPr lang="en-US" dirty="0" smtClean="0"/>
              <a:t>, </a:t>
            </a:r>
            <a:r>
              <a:rPr lang="en-US" dirty="0" err="1" smtClean="0"/>
              <a:t>vulpe</a:t>
            </a:r>
            <a:r>
              <a:rPr lang="en-US" dirty="0" smtClean="0"/>
              <a:t>, </a:t>
            </a:r>
            <a:r>
              <a:rPr lang="en-US" dirty="0" err="1" smtClean="0"/>
              <a:t>pisic</a:t>
            </a:r>
            <a:r>
              <a:rPr lang="ro-RO" dirty="0" smtClean="0"/>
              <a:t>ă</a:t>
            </a:r>
            <a:r>
              <a:rPr lang="en-US" dirty="0" smtClean="0"/>
              <a:t>, g</a:t>
            </a:r>
            <a:r>
              <a:rPr lang="ro-RO" dirty="0" smtClean="0"/>
              <a:t>ă</a:t>
            </a:r>
            <a:r>
              <a:rPr lang="en-US" dirty="0" smtClean="0"/>
              <a:t>in</a:t>
            </a:r>
            <a:r>
              <a:rPr lang="ro-RO" dirty="0" smtClean="0"/>
              <a:t>ă</a:t>
            </a:r>
            <a:r>
              <a:rPr lang="en-US" dirty="0" smtClean="0"/>
              <a:t>?”</a:t>
            </a:r>
            <a:endParaRPr lang="en-US" dirty="0" smtClean="0"/>
          </a:p>
          <a:p>
            <a:pPr>
              <a:buNone/>
            </a:pPr>
            <a:r>
              <a:rPr lang="en-US" dirty="0" err="1" smtClean="0"/>
              <a:t>Presupozi</a:t>
            </a:r>
            <a:r>
              <a:rPr lang="ro-RO" dirty="0" smtClean="0"/>
              <a:t>ț</a:t>
            </a:r>
            <a:r>
              <a:rPr lang="en-US" dirty="0" err="1" smtClean="0"/>
              <a:t>ie</a:t>
            </a:r>
            <a:r>
              <a:rPr lang="en-US" dirty="0" smtClean="0"/>
              <a:t>: </a:t>
            </a:r>
            <a:r>
              <a:rPr lang="en-US" dirty="0" err="1" smtClean="0"/>
              <a:t>doar</a:t>
            </a:r>
            <a:r>
              <a:rPr lang="en-US" dirty="0" smtClean="0"/>
              <a:t> 3 </a:t>
            </a:r>
            <a:r>
              <a:rPr lang="en-US" dirty="0" err="1" smtClean="0"/>
              <a:t>dintre</a:t>
            </a:r>
            <a:r>
              <a:rPr lang="en-US" dirty="0" smtClean="0"/>
              <a:t> </a:t>
            </a:r>
            <a:r>
              <a:rPr lang="en-US" dirty="0" err="1" smtClean="0"/>
              <a:t>cele</a:t>
            </a:r>
            <a:r>
              <a:rPr lang="en-US" dirty="0" smtClean="0"/>
              <a:t> 4 </a:t>
            </a:r>
            <a:r>
              <a:rPr lang="en-US" dirty="0" err="1" smtClean="0"/>
              <a:t>animale</a:t>
            </a:r>
            <a:r>
              <a:rPr lang="en-US" dirty="0" smtClean="0"/>
              <a:t> </a:t>
            </a:r>
            <a:r>
              <a:rPr lang="en-US" dirty="0" err="1" smtClean="0"/>
              <a:t>sunt</a:t>
            </a:r>
            <a:r>
              <a:rPr lang="en-US" dirty="0" smtClean="0"/>
              <a:t> </a:t>
            </a:r>
            <a:r>
              <a:rPr lang="en-US" dirty="0" err="1" smtClean="0"/>
              <a:t>asem</a:t>
            </a:r>
            <a:r>
              <a:rPr lang="ro-RO" dirty="0" smtClean="0"/>
              <a:t>ă</a:t>
            </a:r>
            <a:r>
              <a:rPr lang="en-US" dirty="0" smtClean="0"/>
              <a:t>n</a:t>
            </a:r>
            <a:r>
              <a:rPr lang="ro-RO" dirty="0" smtClean="0"/>
              <a:t>ă</a:t>
            </a:r>
            <a:r>
              <a:rPr lang="en-US" dirty="0" err="1" smtClean="0"/>
              <a:t>toare</a:t>
            </a:r>
            <a:r>
              <a:rPr lang="en-US" dirty="0" smtClean="0"/>
              <a:t>. </a:t>
            </a:r>
            <a:r>
              <a:rPr lang="ro-RO" dirty="0" smtClean="0"/>
              <a:t>Î</a:t>
            </a:r>
            <a:r>
              <a:rPr lang="en-US" dirty="0" smtClean="0"/>
              <a:t>n </a:t>
            </a:r>
            <a:r>
              <a:rPr lang="en-US" dirty="0" err="1" smtClean="0"/>
              <a:t>baza</a:t>
            </a:r>
            <a:r>
              <a:rPr lang="en-US" dirty="0" smtClean="0"/>
              <a:t> a </a:t>
            </a:r>
            <a:r>
              <a:rPr lang="en-US" dirty="0" err="1" smtClean="0"/>
              <a:t>ce</a:t>
            </a:r>
            <a:r>
              <a:rPr lang="en-US" dirty="0" smtClean="0"/>
              <a:t> </a:t>
            </a:r>
            <a:r>
              <a:rPr lang="en-US" dirty="0" err="1" smtClean="0"/>
              <a:t>anume</a:t>
            </a:r>
            <a:r>
              <a:rPr lang="en-US" dirty="0" smtClean="0"/>
              <a:t> pot fi </a:t>
            </a:r>
            <a:r>
              <a:rPr lang="en-US" dirty="0" err="1" smtClean="0"/>
              <a:t>asem</a:t>
            </a:r>
            <a:r>
              <a:rPr lang="ro-RO" dirty="0" smtClean="0"/>
              <a:t>ă</a:t>
            </a:r>
            <a:r>
              <a:rPr lang="en-US" dirty="0" smtClean="0"/>
              <a:t>n</a:t>
            </a:r>
            <a:r>
              <a:rPr lang="ro-RO" dirty="0" smtClean="0"/>
              <a:t>ă</a:t>
            </a:r>
            <a:r>
              <a:rPr lang="en-US" dirty="0" err="1" smtClean="0"/>
              <a:t>toare</a:t>
            </a:r>
            <a:r>
              <a:rPr lang="en-US" dirty="0" smtClean="0"/>
              <a:t>?!</a:t>
            </a:r>
            <a:endParaRPr lang="en-US" dirty="0"/>
          </a:p>
          <a:p>
            <a:pPr>
              <a:buNone/>
            </a:pPr>
            <a:r>
              <a:rPr lang="en-US" dirty="0" err="1" smtClean="0"/>
              <a:t>Termeni</a:t>
            </a:r>
            <a:r>
              <a:rPr lang="en-US" dirty="0" smtClean="0"/>
              <a:t> cu </a:t>
            </a:r>
            <a:r>
              <a:rPr lang="ro-RO" dirty="0" smtClean="0"/>
              <a:t>î</a:t>
            </a:r>
            <a:r>
              <a:rPr lang="en-US" dirty="0" smtClean="0"/>
              <a:t>n</a:t>
            </a:r>
            <a:r>
              <a:rPr lang="ro-RO" dirty="0" smtClean="0"/>
              <a:t>ț</a:t>
            </a:r>
            <a:r>
              <a:rPr lang="en-US" dirty="0" err="1" smtClean="0"/>
              <a:t>eles</a:t>
            </a:r>
            <a:r>
              <a:rPr lang="en-US" dirty="0" smtClean="0"/>
              <a:t> </a:t>
            </a:r>
            <a:r>
              <a:rPr lang="en-US" dirty="0" err="1" smtClean="0"/>
              <a:t>incomplet</a:t>
            </a:r>
            <a:r>
              <a:rPr lang="en-US" dirty="0" smtClean="0"/>
              <a:t>: </a:t>
            </a:r>
            <a:r>
              <a:rPr lang="en-US" i="1" dirty="0" smtClean="0"/>
              <a:t>similar</a:t>
            </a:r>
            <a:r>
              <a:rPr lang="en-US" dirty="0" smtClean="0"/>
              <a:t>, </a:t>
            </a:r>
            <a:r>
              <a:rPr lang="en-US" i="1" dirty="0" err="1" smtClean="0"/>
              <a:t>asem</a:t>
            </a:r>
            <a:r>
              <a:rPr lang="ro-RO" i="1" dirty="0" smtClean="0"/>
              <a:t>ă</a:t>
            </a:r>
            <a:r>
              <a:rPr lang="en-US" i="1" dirty="0" smtClean="0"/>
              <a:t>n</a:t>
            </a:r>
            <a:r>
              <a:rPr lang="ro-RO" i="1" dirty="0" smtClean="0"/>
              <a:t>ă</a:t>
            </a:r>
            <a:r>
              <a:rPr lang="en-US" i="1" dirty="0" smtClean="0"/>
              <a:t>tor</a:t>
            </a:r>
            <a:r>
              <a:rPr lang="en-US" dirty="0" smtClean="0"/>
              <a:t>, </a:t>
            </a:r>
            <a:r>
              <a:rPr lang="en-US" i="1" dirty="0" err="1" smtClean="0"/>
              <a:t>diferit</a:t>
            </a:r>
            <a:r>
              <a:rPr lang="en-US" dirty="0" smtClean="0"/>
              <a:t>, </a:t>
            </a:r>
            <a:r>
              <a:rPr lang="en-US" i="1" dirty="0" err="1" smtClean="0"/>
              <a:t>util</a:t>
            </a:r>
            <a:r>
              <a:rPr lang="en-US" dirty="0" smtClean="0"/>
              <a:t>, </a:t>
            </a:r>
            <a:r>
              <a:rPr lang="en-US" i="1" dirty="0" err="1" smtClean="0"/>
              <a:t>mai</a:t>
            </a:r>
            <a:r>
              <a:rPr lang="en-US" i="1" dirty="0" smtClean="0"/>
              <a:t> bun</a:t>
            </a:r>
            <a:r>
              <a:rPr lang="en-US" dirty="0" smtClean="0"/>
              <a:t>, </a:t>
            </a:r>
            <a:r>
              <a:rPr lang="en-US" i="1" dirty="0" smtClean="0"/>
              <a:t>important</a:t>
            </a:r>
            <a:r>
              <a:rPr lang="en-US" dirty="0" smtClean="0"/>
              <a:t>.</a:t>
            </a:r>
          </a:p>
          <a:p>
            <a:pPr>
              <a:buNone/>
            </a:pPr>
            <a:r>
              <a:rPr lang="en-US" dirty="0" smtClean="0"/>
              <a:t>Ace</a:t>
            </a:r>
            <a:r>
              <a:rPr lang="ro-RO" dirty="0" smtClean="0"/>
              <a:t>ș</a:t>
            </a:r>
            <a:r>
              <a:rPr lang="en-US" dirty="0" err="1" smtClean="0"/>
              <a:t>tia</a:t>
            </a:r>
            <a:r>
              <a:rPr lang="en-US" dirty="0" smtClean="0"/>
              <a:t> </a:t>
            </a:r>
            <a:r>
              <a:rPr lang="en-US" dirty="0" err="1" smtClean="0"/>
              <a:t>presupun</a:t>
            </a:r>
            <a:r>
              <a:rPr lang="en-US" dirty="0" smtClean="0"/>
              <a:t> </a:t>
            </a:r>
            <a:r>
              <a:rPr lang="en-US" dirty="0" err="1" smtClean="0"/>
              <a:t>existen</a:t>
            </a:r>
            <a:r>
              <a:rPr lang="ro-RO" dirty="0" smtClean="0"/>
              <a:t>ț</a:t>
            </a:r>
            <a:r>
              <a:rPr lang="en-US" dirty="0" smtClean="0"/>
              <a:t>a </a:t>
            </a:r>
            <a:r>
              <a:rPr lang="en-US" dirty="0" err="1" smtClean="0"/>
              <a:t>unui</a:t>
            </a:r>
            <a:r>
              <a:rPr lang="en-US" dirty="0" smtClean="0"/>
              <a:t> standard, a </a:t>
            </a:r>
            <a:r>
              <a:rPr lang="en-US" dirty="0" err="1" smtClean="0"/>
              <a:t>unei</a:t>
            </a:r>
            <a:r>
              <a:rPr lang="en-US" dirty="0" smtClean="0"/>
              <a:t> </a:t>
            </a:r>
            <a:r>
              <a:rPr lang="en-US" dirty="0" smtClean="0"/>
              <a:t>m</a:t>
            </a:r>
            <a:r>
              <a:rPr lang="ro-RO" dirty="0" smtClean="0"/>
              <a:t>ă</a:t>
            </a:r>
            <a:r>
              <a:rPr lang="en-US" dirty="0" err="1" smtClean="0"/>
              <a:t>suri</a:t>
            </a:r>
            <a:r>
              <a:rPr lang="en-US" dirty="0" smtClean="0"/>
              <a:t> </a:t>
            </a:r>
            <a:r>
              <a:rPr lang="ro-RO" dirty="0"/>
              <a:t>î</a:t>
            </a:r>
            <a:r>
              <a:rPr lang="en-US" dirty="0" smtClean="0"/>
              <a:t>n </a:t>
            </a:r>
            <a:r>
              <a:rPr lang="en-US" dirty="0" err="1" smtClean="0"/>
              <a:t>baza</a:t>
            </a:r>
            <a:r>
              <a:rPr lang="en-US" dirty="0" smtClean="0"/>
              <a:t> </a:t>
            </a:r>
            <a:r>
              <a:rPr lang="en-US" dirty="0" smtClean="0"/>
              <a:t>c</a:t>
            </a:r>
            <a:r>
              <a:rPr lang="ro-RO" dirty="0" smtClean="0"/>
              <a:t>ă</a:t>
            </a:r>
            <a:r>
              <a:rPr lang="en-US" dirty="0" err="1" smtClean="0"/>
              <a:t>reia</a:t>
            </a:r>
            <a:r>
              <a:rPr lang="en-US" dirty="0" smtClean="0"/>
              <a:t> </a:t>
            </a:r>
            <a:r>
              <a:rPr lang="en-US" dirty="0" smtClean="0"/>
              <a:t>se face </a:t>
            </a:r>
            <a:r>
              <a:rPr lang="en-US" dirty="0" err="1" smtClean="0"/>
              <a:t>compara</a:t>
            </a:r>
            <a:r>
              <a:rPr lang="ro-RO" dirty="0" smtClean="0"/>
              <a:t>ț</a:t>
            </a:r>
            <a:r>
              <a:rPr lang="en-US" dirty="0" err="1" smtClean="0"/>
              <a:t>ia</a:t>
            </a:r>
            <a:r>
              <a:rPr lang="en-US" dirty="0" err="1" smtClean="0"/>
              <a:t>.</a:t>
            </a:r>
            <a:r>
              <a:rPr lang="en-US" dirty="0" smtClean="0"/>
              <a:t> </a:t>
            </a:r>
            <a:r>
              <a:rPr lang="ro-RO" dirty="0" smtClean="0"/>
              <a:t>Î</a:t>
            </a:r>
            <a:r>
              <a:rPr lang="en-US" dirty="0" smtClean="0"/>
              <a:t>n </a:t>
            </a:r>
            <a:r>
              <a:rPr lang="en-US" dirty="0" err="1" smtClean="0"/>
              <a:t>absen</a:t>
            </a:r>
            <a:r>
              <a:rPr lang="ro-RO" dirty="0" smtClean="0"/>
              <a:t>ț</a:t>
            </a:r>
            <a:r>
              <a:rPr lang="en-US" dirty="0" smtClean="0"/>
              <a:t>a </a:t>
            </a:r>
            <a:r>
              <a:rPr lang="en-US" dirty="0" err="1" smtClean="0"/>
              <a:t>standardului</a:t>
            </a:r>
            <a:r>
              <a:rPr lang="en-US" dirty="0" smtClean="0"/>
              <a:t>, </a:t>
            </a:r>
            <a:r>
              <a:rPr lang="en-US" dirty="0" err="1" smtClean="0"/>
              <a:t>fraza</a:t>
            </a:r>
            <a:r>
              <a:rPr lang="en-US" dirty="0" smtClean="0"/>
              <a:t> nu are un </a:t>
            </a:r>
            <a:r>
              <a:rPr lang="ro-RO" dirty="0"/>
              <a:t>î</a:t>
            </a:r>
            <a:r>
              <a:rPr lang="en-US" dirty="0" smtClean="0"/>
              <a:t>n</a:t>
            </a:r>
            <a:r>
              <a:rPr lang="ro-RO" dirty="0" smtClean="0"/>
              <a:t>ț</a:t>
            </a:r>
            <a:r>
              <a:rPr lang="en-US" dirty="0" err="1" smtClean="0"/>
              <a:t>eles</a:t>
            </a:r>
            <a:r>
              <a:rPr lang="en-US" dirty="0" smtClean="0"/>
              <a:t> </a:t>
            </a:r>
            <a:r>
              <a:rPr lang="en-US" dirty="0" err="1" smtClean="0"/>
              <a:t>concret</a:t>
            </a:r>
            <a:r>
              <a:rPr lang="en-US" dirty="0" smtClean="0"/>
              <a:t>.</a:t>
            </a:r>
          </a:p>
          <a:p>
            <a:pPr>
              <a:buNone/>
            </a:pPr>
            <a:endParaRPr lang="en-US" dirty="0" smtClean="0"/>
          </a:p>
          <a:p>
            <a:pPr>
              <a:buNone/>
            </a:pPr>
            <a:r>
              <a:rPr lang="en-US" dirty="0" smtClean="0"/>
              <a:t>“</a:t>
            </a:r>
            <a:r>
              <a:rPr lang="en-US" dirty="0" err="1" smtClean="0"/>
              <a:t>Margarina</a:t>
            </a:r>
            <a:r>
              <a:rPr lang="en-US" dirty="0" smtClean="0"/>
              <a:t>/</a:t>
            </a:r>
            <a:r>
              <a:rPr lang="en-US" dirty="0" err="1" smtClean="0"/>
              <a:t>cerealele</a:t>
            </a:r>
            <a:r>
              <a:rPr lang="en-US" dirty="0" smtClean="0"/>
              <a:t> X </a:t>
            </a:r>
            <a:r>
              <a:rPr lang="en-US" dirty="0" err="1" smtClean="0"/>
              <a:t>sunt</a:t>
            </a:r>
            <a:r>
              <a:rPr lang="en-US" dirty="0" smtClean="0"/>
              <a:t> </a:t>
            </a:r>
            <a:r>
              <a:rPr lang="en-US" dirty="0" err="1" smtClean="0"/>
              <a:t>alternativa</a:t>
            </a:r>
            <a:r>
              <a:rPr lang="en-US" dirty="0" smtClean="0"/>
              <a:t> </a:t>
            </a:r>
            <a:r>
              <a:rPr lang="en-US" dirty="0" smtClean="0"/>
              <a:t>s</a:t>
            </a:r>
            <a:r>
              <a:rPr lang="ro-RO" dirty="0" smtClean="0"/>
              <a:t>ă</a:t>
            </a:r>
            <a:r>
              <a:rPr lang="en-US" dirty="0" smtClean="0"/>
              <a:t>n</a:t>
            </a:r>
            <a:r>
              <a:rPr lang="ro-RO" dirty="0" smtClean="0"/>
              <a:t>ă</a:t>
            </a:r>
            <a:r>
              <a:rPr lang="en-US" dirty="0" err="1" smtClean="0"/>
              <a:t>toasa</a:t>
            </a:r>
            <a:r>
              <a:rPr lang="en-US" dirty="0" smtClean="0"/>
              <a:t> </a:t>
            </a:r>
            <a:r>
              <a:rPr lang="en-US" dirty="0" err="1" smtClean="0"/>
              <a:t>pentru</a:t>
            </a:r>
            <a:r>
              <a:rPr lang="en-US" dirty="0" smtClean="0"/>
              <a:t> </a:t>
            </a:r>
            <a:r>
              <a:rPr lang="ro-RO" dirty="0" err="1"/>
              <a:t>î</a:t>
            </a:r>
            <a:r>
              <a:rPr lang="en-US" dirty="0" err="1" smtClean="0"/>
              <a:t>ntreaga</a:t>
            </a:r>
            <a:r>
              <a:rPr lang="en-US" dirty="0" smtClean="0"/>
              <a:t> </a:t>
            </a:r>
            <a:r>
              <a:rPr lang="en-US" dirty="0" err="1" smtClean="0"/>
              <a:t>familie</a:t>
            </a:r>
            <a:r>
              <a:rPr lang="en-US" dirty="0" smtClean="0"/>
              <a:t>!”</a:t>
            </a:r>
          </a:p>
          <a:p>
            <a:pPr>
              <a:buNone/>
            </a:pPr>
            <a:r>
              <a:rPr lang="en-US" dirty="0" smtClean="0"/>
              <a:t>“</a:t>
            </a:r>
            <a:r>
              <a:rPr lang="en-US" dirty="0" err="1" smtClean="0"/>
              <a:t>Cei</a:t>
            </a:r>
            <a:r>
              <a:rPr lang="en-US" dirty="0" smtClean="0"/>
              <a:t> </a:t>
            </a:r>
            <a:r>
              <a:rPr lang="en-US" dirty="0" err="1" smtClean="0"/>
              <a:t>ce</a:t>
            </a:r>
            <a:r>
              <a:rPr lang="en-US" dirty="0" smtClean="0"/>
              <a:t> </a:t>
            </a:r>
            <a:r>
              <a:rPr lang="en-US" dirty="0" err="1" smtClean="0"/>
              <a:t>folosesc</a:t>
            </a:r>
            <a:r>
              <a:rPr lang="en-US" dirty="0" smtClean="0"/>
              <a:t> Colgate au </a:t>
            </a:r>
            <a:r>
              <a:rPr lang="en-US" dirty="0" err="1" smtClean="0"/>
              <a:t>mai</a:t>
            </a:r>
            <a:r>
              <a:rPr lang="en-US" dirty="0" smtClean="0"/>
              <a:t> </a:t>
            </a:r>
            <a:r>
              <a:rPr lang="en-US" dirty="0" err="1" smtClean="0"/>
              <a:t>pu</a:t>
            </a:r>
            <a:r>
              <a:rPr lang="ro-RO" dirty="0" smtClean="0"/>
              <a:t>ț</a:t>
            </a:r>
            <a:r>
              <a:rPr lang="en-US" dirty="0" err="1" smtClean="0"/>
              <a:t>ine</a:t>
            </a:r>
            <a:r>
              <a:rPr lang="en-US" dirty="0" smtClean="0"/>
              <a:t> </a:t>
            </a:r>
            <a:r>
              <a:rPr lang="en-US" dirty="0" err="1" smtClean="0"/>
              <a:t>carii</a:t>
            </a:r>
            <a:r>
              <a:rPr lang="en-US" dirty="0" smtClean="0"/>
              <a:t>…”</a:t>
            </a:r>
          </a:p>
          <a:p>
            <a:pPr>
              <a:buNone/>
            </a:pPr>
            <a:r>
              <a:rPr lang="en-US" dirty="0" smtClean="0"/>
              <a:t>“Cu 15% </a:t>
            </a:r>
            <a:r>
              <a:rPr lang="en-US" dirty="0" err="1" smtClean="0"/>
              <a:t>mai</a:t>
            </a:r>
            <a:r>
              <a:rPr lang="en-US" dirty="0" smtClean="0"/>
              <a:t> </a:t>
            </a:r>
            <a:r>
              <a:rPr lang="en-US" dirty="0" err="1" smtClean="0"/>
              <a:t>mult</a:t>
            </a:r>
            <a:r>
              <a:rPr lang="ro-RO" dirty="0" smtClean="0"/>
              <a:t>e</a:t>
            </a:r>
            <a:r>
              <a:rPr lang="en-US" dirty="0" smtClean="0"/>
              <a:t> </a:t>
            </a:r>
            <a:r>
              <a:rPr lang="en-US" dirty="0" err="1" smtClean="0"/>
              <a:t>alune</a:t>
            </a:r>
            <a:r>
              <a:rPr lang="en-US" dirty="0" smtClean="0"/>
              <a:t>” (</a:t>
            </a:r>
            <a:r>
              <a:rPr lang="en-US" dirty="0" err="1" smtClean="0"/>
              <a:t>pe</a:t>
            </a:r>
            <a:r>
              <a:rPr lang="en-US" dirty="0" smtClean="0"/>
              <a:t> un </a:t>
            </a:r>
            <a:r>
              <a:rPr lang="en-US" dirty="0" err="1" smtClean="0"/>
              <a:t>ambalaj</a:t>
            </a:r>
            <a:r>
              <a:rPr lang="en-US" dirty="0" smtClean="0"/>
              <a:t> de </a:t>
            </a:r>
            <a:r>
              <a:rPr lang="en-US" dirty="0" err="1" smtClean="0"/>
              <a:t>ciocolat</a:t>
            </a:r>
            <a:r>
              <a:rPr lang="ro-RO" dirty="0" smtClean="0"/>
              <a:t>ă</a:t>
            </a:r>
            <a:r>
              <a:rPr lang="en-US" dirty="0" smtClean="0"/>
              <a:t>)</a:t>
            </a:r>
            <a:endParaRPr lang="en-US" dirty="0" smtClean="0"/>
          </a:p>
          <a:p>
            <a:pPr>
              <a:buNone/>
            </a:pPr>
            <a:r>
              <a:rPr lang="en-US" dirty="0" smtClean="0"/>
              <a:t>“</a:t>
            </a:r>
            <a:r>
              <a:rPr lang="ro-RO" dirty="0" err="1"/>
              <a:t>Î</a:t>
            </a:r>
            <a:r>
              <a:rPr lang="en-US" dirty="0" err="1" smtClean="0"/>
              <a:t>ntr</a:t>
            </a:r>
            <a:r>
              <a:rPr lang="en-US" dirty="0" smtClean="0"/>
              <a:t>-un </a:t>
            </a:r>
            <a:r>
              <a:rPr lang="en-US" dirty="0" err="1" smtClean="0"/>
              <a:t>studiu</a:t>
            </a:r>
            <a:r>
              <a:rPr lang="en-US" dirty="0" smtClean="0"/>
              <a:t> recent, </a:t>
            </a:r>
            <a:r>
              <a:rPr lang="en-US" dirty="0" err="1" smtClean="0"/>
              <a:t>mai</a:t>
            </a:r>
            <a:r>
              <a:rPr lang="en-US" dirty="0" smtClean="0"/>
              <a:t> </a:t>
            </a:r>
            <a:r>
              <a:rPr lang="en-US" dirty="0" err="1" smtClean="0"/>
              <a:t>multe</a:t>
            </a:r>
            <a:r>
              <a:rPr lang="en-US" dirty="0" smtClean="0"/>
              <a:t> </a:t>
            </a:r>
            <a:r>
              <a:rPr lang="en-US" dirty="0" err="1" smtClean="0"/>
              <a:t>persoane</a:t>
            </a:r>
            <a:r>
              <a:rPr lang="en-US" dirty="0" smtClean="0"/>
              <a:t> au </a:t>
            </a:r>
            <a:r>
              <a:rPr lang="en-US" dirty="0" err="1" smtClean="0"/>
              <a:t>spus</a:t>
            </a:r>
            <a:r>
              <a:rPr lang="en-US" dirty="0" smtClean="0"/>
              <a:t> </a:t>
            </a:r>
            <a:r>
              <a:rPr lang="en-US" dirty="0" err="1" smtClean="0"/>
              <a:t>ca</a:t>
            </a:r>
            <a:r>
              <a:rPr lang="en-US" dirty="0" smtClean="0"/>
              <a:t> </a:t>
            </a:r>
            <a:r>
              <a:rPr lang="en-US" dirty="0" smtClean="0"/>
              <a:t>prefer</a:t>
            </a:r>
            <a:r>
              <a:rPr lang="ro-RO" dirty="0" smtClean="0"/>
              <a:t>ă</a:t>
            </a:r>
            <a:r>
              <a:rPr lang="en-US" dirty="0" smtClean="0"/>
              <a:t>…”</a:t>
            </a:r>
            <a:endParaRPr lang="en-US" dirty="0" smtClean="0"/>
          </a:p>
          <a:p>
            <a:pPr>
              <a:buNone/>
            </a:pPr>
            <a:endParaRPr lang="en-US" dirty="0" smtClean="0"/>
          </a:p>
        </p:txBody>
      </p:sp>
    </p:spTree>
    <p:extLst>
      <p:ext uri="{BB962C8B-B14F-4D97-AF65-F5344CB8AC3E}">
        <p14:creationId xmlns:p14="http://schemas.microsoft.com/office/powerpoint/2010/main" val="25897213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Distorsiunea</a:t>
            </a:r>
            <a:endParaRPr lang="en-US" dirty="0"/>
          </a:p>
        </p:txBody>
      </p:sp>
      <p:sp>
        <p:nvSpPr>
          <p:cNvPr id="3" name="Content Placeholder 2"/>
          <p:cNvSpPr>
            <a:spLocks noGrp="1"/>
          </p:cNvSpPr>
          <p:nvPr>
            <p:ph sz="quarter" idx="1"/>
          </p:nvPr>
        </p:nvSpPr>
        <p:spPr>
          <a:xfrm>
            <a:off x="228600" y="1447800"/>
            <a:ext cx="8915400" cy="5257800"/>
          </a:xfrm>
        </p:spPr>
        <p:txBody>
          <a:bodyPr>
            <a:normAutofit fontScale="85000" lnSpcReduction="20000"/>
          </a:bodyPr>
          <a:lstStyle/>
          <a:p>
            <a:r>
              <a:rPr lang="ro-RO" dirty="0" smtClean="0">
                <a:solidFill>
                  <a:srgbClr val="FF0000"/>
                </a:solidFill>
              </a:rPr>
              <a:t>Introducerea conotațiilor emoționale</a:t>
            </a:r>
          </a:p>
          <a:p>
            <a:pPr marL="0" indent="0">
              <a:buNone/>
            </a:pPr>
            <a:r>
              <a:rPr lang="ro-RO" dirty="0" smtClean="0"/>
              <a:t>Greșeala </a:t>
            </a:r>
            <a:r>
              <a:rPr lang="ro-RO" dirty="0" smtClean="0"/>
              <a:t>este o oportunitate de a învăța ceva.</a:t>
            </a:r>
          </a:p>
          <a:p>
            <a:pPr marL="0" indent="0">
              <a:buNone/>
            </a:pPr>
            <a:endParaRPr lang="ro-RO" dirty="0" smtClean="0"/>
          </a:p>
          <a:p>
            <a:r>
              <a:rPr lang="ro-RO" dirty="0" smtClean="0">
                <a:solidFill>
                  <a:srgbClr val="FF0000"/>
                </a:solidFill>
              </a:rPr>
              <a:t>Schimbarea sensului unui cuvânt pe parcurs</a:t>
            </a:r>
          </a:p>
          <a:p>
            <a:pPr marL="0" indent="0">
              <a:buNone/>
            </a:pPr>
            <a:r>
              <a:rPr lang="ro-RO" dirty="0" smtClean="0"/>
              <a:t>X: Toți </a:t>
            </a:r>
            <a:r>
              <a:rPr lang="ro-RO" dirty="0" smtClean="0">
                <a:solidFill>
                  <a:srgbClr val="00B0F0"/>
                </a:solidFill>
              </a:rPr>
              <a:t>politicienii</a:t>
            </a:r>
            <a:r>
              <a:rPr lang="ro-RO" dirty="0" smtClean="0"/>
              <a:t> sunt corupți.</a:t>
            </a:r>
          </a:p>
          <a:p>
            <a:pPr marL="0" indent="0">
              <a:buNone/>
            </a:pPr>
            <a:r>
              <a:rPr lang="ro-RO" dirty="0" smtClean="0"/>
              <a:t>Y: Mandela e politician, dar nu e corupt.</a:t>
            </a:r>
          </a:p>
          <a:p>
            <a:pPr marL="0" indent="0">
              <a:buNone/>
            </a:pPr>
            <a:r>
              <a:rPr lang="ro-RO" dirty="0" smtClean="0"/>
              <a:t>X: Dacă nu e corupt, nu e un </a:t>
            </a:r>
            <a:r>
              <a:rPr lang="ro-RO" dirty="0" smtClean="0">
                <a:solidFill>
                  <a:srgbClr val="00B0F0"/>
                </a:solidFill>
              </a:rPr>
              <a:t>politician </a:t>
            </a:r>
            <a:r>
              <a:rPr lang="ro-RO" dirty="0" smtClean="0"/>
              <a:t>adevărat</a:t>
            </a:r>
          </a:p>
          <a:p>
            <a:pPr marL="0" indent="0">
              <a:buNone/>
            </a:pPr>
            <a:endParaRPr lang="ro-RO" dirty="0" smtClean="0"/>
          </a:p>
          <a:p>
            <a:r>
              <a:rPr lang="ro-RO" dirty="0" smtClean="0">
                <a:solidFill>
                  <a:srgbClr val="FF0000"/>
                </a:solidFill>
              </a:rPr>
              <a:t>Citarea în afara contextului</a:t>
            </a:r>
          </a:p>
          <a:p>
            <a:pPr marL="0" indent="0">
              <a:buNone/>
            </a:pPr>
            <a:endParaRPr lang="ro-RO" dirty="0" smtClean="0"/>
          </a:p>
          <a:p>
            <a:r>
              <a:rPr lang="ro-RO" dirty="0" smtClean="0">
                <a:solidFill>
                  <a:srgbClr val="FF0000"/>
                </a:solidFill>
              </a:rPr>
              <a:t>Greșirea categoriei</a:t>
            </a:r>
          </a:p>
          <a:p>
            <a:pPr marL="0" indent="0">
              <a:buNone/>
            </a:pPr>
            <a:r>
              <a:rPr lang="ro-RO" dirty="0" smtClean="0"/>
              <a:t>Informația vrea să fie liberă.</a:t>
            </a:r>
          </a:p>
          <a:p>
            <a:pPr marL="0" indent="0">
              <a:buNone/>
            </a:pPr>
            <a:endParaRPr lang="en-US" dirty="0"/>
          </a:p>
        </p:txBody>
      </p:sp>
    </p:spTree>
    <p:extLst>
      <p:ext uri="{BB962C8B-B14F-4D97-AF65-F5344CB8AC3E}">
        <p14:creationId xmlns:p14="http://schemas.microsoft.com/office/powerpoint/2010/main" val="28655254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Capcane</a:t>
            </a:r>
            <a:r>
              <a:rPr lang="en-US" dirty="0" smtClean="0"/>
              <a:t> </a:t>
            </a:r>
            <a:r>
              <a:rPr lang="en-US" dirty="0" err="1" smtClean="0"/>
              <a:t>lingvistice</a:t>
            </a:r>
            <a:r>
              <a:rPr lang="en-US" dirty="0" smtClean="0"/>
              <a:t> – </a:t>
            </a:r>
            <a:r>
              <a:rPr lang="en-US" dirty="0" err="1" smtClean="0"/>
              <a:t>distorsionarea</a:t>
            </a:r>
            <a:r>
              <a:rPr lang="en-US" dirty="0" smtClean="0"/>
              <a:t> </a:t>
            </a:r>
            <a:r>
              <a:rPr lang="ro-RO" dirty="0"/>
              <a:t>î</a:t>
            </a:r>
            <a:r>
              <a:rPr lang="en-US" dirty="0" smtClean="0"/>
              <a:t>n</a:t>
            </a:r>
            <a:r>
              <a:rPr lang="ro-RO" dirty="0" smtClean="0"/>
              <a:t>ț</a:t>
            </a:r>
            <a:r>
              <a:rPr lang="en-US" dirty="0" err="1" smtClean="0"/>
              <a:t>elesului</a:t>
            </a:r>
            <a:r>
              <a:rPr lang="en-US" dirty="0" smtClean="0"/>
              <a:t> </a:t>
            </a:r>
            <a:r>
              <a:rPr lang="en-US" dirty="0" smtClean="0"/>
              <a:t>(</a:t>
            </a:r>
            <a:r>
              <a:rPr lang="en-US" dirty="0" smtClean="0"/>
              <a:t>r</a:t>
            </a:r>
            <a:r>
              <a:rPr lang="ro-RO" dirty="0" smtClean="0"/>
              <a:t>ă</a:t>
            </a:r>
            <a:r>
              <a:rPr lang="en-US" dirty="0" err="1" smtClean="0"/>
              <a:t>st</a:t>
            </a:r>
            <a:r>
              <a:rPr lang="ro-RO" dirty="0" smtClean="0"/>
              <a:t>ă</a:t>
            </a:r>
            <a:r>
              <a:rPr lang="en-US" dirty="0" smtClean="0"/>
              <a:t>lm</a:t>
            </a:r>
            <a:r>
              <a:rPr lang="ro-RO" dirty="0" smtClean="0"/>
              <a:t>ă</a:t>
            </a:r>
            <a:r>
              <a:rPr lang="en-US" dirty="0" err="1" smtClean="0"/>
              <a:t>cirea</a:t>
            </a:r>
            <a:r>
              <a:rPr lang="en-US" dirty="0" smtClean="0"/>
              <a:t>)</a:t>
            </a:r>
            <a:endParaRPr lang="en-US" dirty="0"/>
          </a:p>
        </p:txBody>
      </p:sp>
      <p:sp>
        <p:nvSpPr>
          <p:cNvPr id="3" name="Content Placeholder 2"/>
          <p:cNvSpPr>
            <a:spLocks noGrp="1"/>
          </p:cNvSpPr>
          <p:nvPr>
            <p:ph idx="1"/>
          </p:nvPr>
        </p:nvSpPr>
        <p:spPr/>
        <p:txBody>
          <a:bodyPr>
            <a:normAutofit fontScale="85000" lnSpcReduction="20000"/>
          </a:bodyPr>
          <a:lstStyle/>
          <a:p>
            <a:r>
              <a:rPr lang="en-US" dirty="0" err="1" smtClean="0"/>
              <a:t>Distorsionarea</a:t>
            </a:r>
            <a:r>
              <a:rPr lang="en-US" dirty="0" smtClean="0"/>
              <a:t> </a:t>
            </a:r>
            <a:r>
              <a:rPr lang="ro-RO" dirty="0"/>
              <a:t>î</a:t>
            </a:r>
            <a:r>
              <a:rPr lang="en-US" dirty="0" smtClean="0"/>
              <a:t>n</a:t>
            </a:r>
            <a:r>
              <a:rPr lang="ro-RO" dirty="0" smtClean="0"/>
              <a:t>ț</a:t>
            </a:r>
            <a:r>
              <a:rPr lang="en-US" dirty="0" err="1" smtClean="0"/>
              <a:t>elesului</a:t>
            </a:r>
            <a:r>
              <a:rPr lang="en-US" dirty="0" smtClean="0"/>
              <a:t> </a:t>
            </a:r>
            <a:r>
              <a:rPr lang="en-US" dirty="0" smtClean="0"/>
              <a:t>(</a:t>
            </a:r>
            <a:r>
              <a:rPr lang="en-US" dirty="0" smtClean="0"/>
              <a:t>r</a:t>
            </a:r>
            <a:r>
              <a:rPr lang="ro-RO" dirty="0" smtClean="0"/>
              <a:t>ă</a:t>
            </a:r>
            <a:r>
              <a:rPr lang="en-US" dirty="0" err="1" smtClean="0"/>
              <a:t>st</a:t>
            </a:r>
            <a:r>
              <a:rPr lang="ro-RO" dirty="0" smtClean="0"/>
              <a:t>ă</a:t>
            </a:r>
            <a:r>
              <a:rPr lang="en-US" dirty="0" err="1" smtClean="0"/>
              <a:t>lmacirea</a:t>
            </a:r>
            <a:r>
              <a:rPr lang="en-US" dirty="0" smtClean="0"/>
              <a:t>) = </a:t>
            </a:r>
            <a:r>
              <a:rPr lang="en-US" dirty="0" err="1" smtClean="0"/>
              <a:t>acordarea</a:t>
            </a:r>
            <a:r>
              <a:rPr lang="en-US" dirty="0" smtClean="0"/>
              <a:t> </a:t>
            </a:r>
            <a:r>
              <a:rPr lang="en-US" dirty="0" err="1" smtClean="0"/>
              <a:t>unor</a:t>
            </a:r>
            <a:r>
              <a:rPr lang="en-US" dirty="0" smtClean="0"/>
              <a:t> </a:t>
            </a:r>
            <a:r>
              <a:rPr lang="ro-RO" dirty="0"/>
              <a:t>î</a:t>
            </a:r>
            <a:r>
              <a:rPr lang="en-US" dirty="0" smtClean="0"/>
              <a:t>n</a:t>
            </a:r>
            <a:r>
              <a:rPr lang="ro-RO" dirty="0" smtClean="0"/>
              <a:t>ț</a:t>
            </a:r>
            <a:r>
              <a:rPr lang="en-US" dirty="0" err="1" smtClean="0"/>
              <a:t>elesuri</a:t>
            </a:r>
            <a:r>
              <a:rPr lang="en-US" dirty="0" smtClean="0"/>
              <a:t> </a:t>
            </a:r>
            <a:r>
              <a:rPr lang="en-US" dirty="0" err="1" smtClean="0"/>
              <a:t>neadecvate</a:t>
            </a:r>
            <a:r>
              <a:rPr lang="en-US" dirty="0" smtClean="0"/>
              <a:t> </a:t>
            </a:r>
            <a:r>
              <a:rPr lang="en-US" dirty="0" err="1" smtClean="0"/>
              <a:t>cuvintelor</a:t>
            </a:r>
            <a:endParaRPr lang="en-US" dirty="0"/>
          </a:p>
          <a:p>
            <a:pPr>
              <a:buNone/>
            </a:pPr>
            <a:r>
              <a:rPr lang="en-US" dirty="0" smtClean="0"/>
              <a:t>- Cum </a:t>
            </a:r>
            <a:r>
              <a:rPr lang="en-US" dirty="0" err="1" smtClean="0"/>
              <a:t>putem</a:t>
            </a:r>
            <a:r>
              <a:rPr lang="en-US" dirty="0" smtClean="0"/>
              <a:t> </a:t>
            </a:r>
            <a:r>
              <a:rPr lang="en-US" dirty="0" err="1" smtClean="0"/>
              <a:t>defini</a:t>
            </a:r>
            <a:r>
              <a:rPr lang="en-US" dirty="0" smtClean="0"/>
              <a:t> </a:t>
            </a:r>
            <a:r>
              <a:rPr lang="en-US" dirty="0" err="1" smtClean="0"/>
              <a:t>gre</a:t>
            </a:r>
            <a:r>
              <a:rPr lang="ro-RO" dirty="0" smtClean="0"/>
              <a:t>ș</a:t>
            </a:r>
            <a:r>
              <a:rPr lang="en-US" dirty="0" smtClean="0"/>
              <a:t>it </a:t>
            </a:r>
            <a:r>
              <a:rPr lang="en-US" dirty="0" smtClean="0"/>
              <a:t>un </a:t>
            </a:r>
            <a:r>
              <a:rPr lang="en-US" dirty="0" err="1" smtClean="0"/>
              <a:t>termen</a:t>
            </a:r>
            <a:r>
              <a:rPr lang="en-US" dirty="0" smtClean="0"/>
              <a:t> ca </a:t>
            </a:r>
            <a:r>
              <a:rPr lang="en-US" dirty="0" err="1" smtClean="0"/>
              <a:t>urmare</a:t>
            </a:r>
            <a:r>
              <a:rPr lang="en-US" dirty="0" smtClean="0"/>
              <a:t> a </a:t>
            </a:r>
            <a:r>
              <a:rPr lang="en-US" dirty="0" err="1" smtClean="0"/>
              <a:t>distorsion</a:t>
            </a:r>
            <a:r>
              <a:rPr lang="ro-RO" dirty="0" smtClean="0"/>
              <a:t>ă</a:t>
            </a:r>
            <a:r>
              <a:rPr lang="en-US" dirty="0" err="1" smtClean="0"/>
              <a:t>rii</a:t>
            </a:r>
            <a:r>
              <a:rPr lang="en-US" dirty="0" smtClean="0"/>
              <a:t> </a:t>
            </a:r>
            <a:r>
              <a:rPr lang="ro-RO" dirty="0"/>
              <a:t>î</a:t>
            </a:r>
            <a:r>
              <a:rPr lang="en-US" dirty="0" smtClean="0"/>
              <a:t>n</a:t>
            </a:r>
            <a:r>
              <a:rPr lang="ro-RO" dirty="0" smtClean="0"/>
              <a:t>ț</a:t>
            </a:r>
            <a:r>
              <a:rPr lang="en-US" dirty="0" err="1" smtClean="0"/>
              <a:t>elesului</a:t>
            </a:r>
            <a:r>
              <a:rPr lang="en-US" dirty="0" smtClean="0"/>
              <a:t> </a:t>
            </a:r>
            <a:r>
              <a:rPr lang="en-US" dirty="0" err="1" smtClean="0"/>
              <a:t>acestuia</a:t>
            </a:r>
            <a:r>
              <a:rPr lang="en-US" dirty="0" smtClean="0"/>
              <a:t>?</a:t>
            </a:r>
          </a:p>
          <a:p>
            <a:pPr>
              <a:buFontTx/>
              <a:buChar char="-"/>
            </a:pPr>
            <a:r>
              <a:rPr lang="en-US" dirty="0" err="1" smtClean="0"/>
              <a:t>Cazul</a:t>
            </a:r>
            <a:r>
              <a:rPr lang="en-US" dirty="0" smtClean="0"/>
              <a:t> </a:t>
            </a:r>
            <a:r>
              <a:rPr lang="en-US" dirty="0" err="1" smtClean="0"/>
              <a:t>defini</a:t>
            </a:r>
            <a:r>
              <a:rPr lang="ro-RO" dirty="0" smtClean="0"/>
              <a:t>ț</a:t>
            </a:r>
            <a:r>
              <a:rPr lang="en-US" dirty="0" err="1" smtClean="0"/>
              <a:t>iilor</a:t>
            </a:r>
            <a:r>
              <a:rPr lang="en-US" dirty="0" smtClean="0"/>
              <a:t> </a:t>
            </a:r>
            <a:r>
              <a:rPr lang="en-US" dirty="0" smtClean="0"/>
              <a:t>“persuasive”: </a:t>
            </a:r>
            <a:r>
              <a:rPr lang="en-US" dirty="0" err="1" smtClean="0"/>
              <a:t>folosirea</a:t>
            </a:r>
            <a:r>
              <a:rPr lang="en-US" dirty="0" smtClean="0"/>
              <a:t> </a:t>
            </a:r>
            <a:r>
              <a:rPr lang="en-US" dirty="0" err="1" smtClean="0"/>
              <a:t>unor</a:t>
            </a:r>
            <a:r>
              <a:rPr lang="en-US" dirty="0" smtClean="0"/>
              <a:t> </a:t>
            </a:r>
            <a:r>
              <a:rPr lang="en-US" dirty="0" err="1" smtClean="0"/>
              <a:t>termeni</a:t>
            </a:r>
            <a:r>
              <a:rPr lang="en-US" dirty="0" smtClean="0"/>
              <a:t> </a:t>
            </a:r>
            <a:r>
              <a:rPr lang="en-US" dirty="0" err="1" smtClean="0"/>
              <a:t>echivalen</a:t>
            </a:r>
            <a:r>
              <a:rPr lang="ro-RO" dirty="0" smtClean="0"/>
              <a:t>ț</a:t>
            </a:r>
            <a:r>
              <a:rPr lang="en-US" dirty="0" smtClean="0"/>
              <a:t>i </a:t>
            </a:r>
            <a:r>
              <a:rPr lang="en-US" dirty="0" err="1" smtClean="0"/>
              <a:t>dar</a:t>
            </a:r>
            <a:r>
              <a:rPr lang="en-US" dirty="0" smtClean="0"/>
              <a:t> </a:t>
            </a:r>
            <a:r>
              <a:rPr lang="en-US" dirty="0" err="1" smtClean="0"/>
              <a:t>conota</a:t>
            </a:r>
            <a:r>
              <a:rPr lang="ro-RO" dirty="0" smtClean="0"/>
              <a:t>ț</a:t>
            </a:r>
            <a:r>
              <a:rPr lang="en-US" dirty="0" smtClean="0"/>
              <a:t>i </a:t>
            </a:r>
            <a:r>
              <a:rPr lang="en-US" dirty="0" err="1" smtClean="0"/>
              <a:t>pozitiv</a:t>
            </a:r>
            <a:r>
              <a:rPr lang="en-US" dirty="0" smtClean="0"/>
              <a:t>/</a:t>
            </a:r>
            <a:r>
              <a:rPr lang="en-US" dirty="0" err="1" smtClean="0"/>
              <a:t>negativ</a:t>
            </a:r>
            <a:r>
              <a:rPr lang="en-US" dirty="0" smtClean="0"/>
              <a:t> </a:t>
            </a:r>
            <a:r>
              <a:rPr lang="ro-RO" dirty="0" smtClean="0"/>
              <a:t>î</a:t>
            </a:r>
            <a:r>
              <a:rPr lang="en-US" dirty="0" smtClean="0"/>
              <a:t>n </a:t>
            </a:r>
            <a:r>
              <a:rPr lang="en-US" dirty="0" err="1" smtClean="0"/>
              <a:t>locul</a:t>
            </a:r>
            <a:r>
              <a:rPr lang="en-US" dirty="0" smtClean="0"/>
              <a:t> </a:t>
            </a:r>
            <a:r>
              <a:rPr lang="en-US" dirty="0" err="1" smtClean="0"/>
              <a:t>termenilor</a:t>
            </a:r>
            <a:r>
              <a:rPr lang="en-US" dirty="0" smtClean="0"/>
              <a:t> </a:t>
            </a:r>
            <a:r>
              <a:rPr lang="en-US" dirty="0" err="1" smtClean="0"/>
              <a:t>tehnici</a:t>
            </a:r>
            <a:r>
              <a:rPr lang="en-US" dirty="0" smtClean="0"/>
              <a:t>. </a:t>
            </a:r>
          </a:p>
          <a:p>
            <a:pPr>
              <a:buNone/>
            </a:pPr>
            <a:r>
              <a:rPr lang="en-US" b="1" dirty="0" err="1" smtClean="0"/>
              <a:t>Exemple</a:t>
            </a:r>
            <a:r>
              <a:rPr lang="en-US" dirty="0" smtClean="0"/>
              <a:t>:</a:t>
            </a:r>
          </a:p>
          <a:p>
            <a:pPr>
              <a:buNone/>
            </a:pPr>
            <a:r>
              <a:rPr lang="en-US" dirty="0" smtClean="0"/>
              <a:t>- </a:t>
            </a:r>
            <a:r>
              <a:rPr lang="en-US" dirty="0" err="1" smtClean="0"/>
              <a:t>Gre</a:t>
            </a:r>
            <a:r>
              <a:rPr lang="ro-RO" dirty="0" smtClean="0"/>
              <a:t>ș</a:t>
            </a:r>
            <a:r>
              <a:rPr lang="en-US" dirty="0" err="1" smtClean="0"/>
              <a:t>eal</a:t>
            </a:r>
            <a:r>
              <a:rPr lang="ro-RO" dirty="0" smtClean="0"/>
              <a:t>ă</a:t>
            </a:r>
            <a:r>
              <a:rPr lang="en-US" dirty="0" smtClean="0"/>
              <a:t> </a:t>
            </a:r>
            <a:r>
              <a:rPr lang="en-US" dirty="0" smtClean="0"/>
              <a:t>= </a:t>
            </a:r>
            <a:r>
              <a:rPr lang="en-US" dirty="0" err="1" smtClean="0"/>
              <a:t>ocazie</a:t>
            </a:r>
            <a:r>
              <a:rPr lang="en-US" dirty="0"/>
              <a:t> </a:t>
            </a:r>
            <a:r>
              <a:rPr lang="en-US" dirty="0" err="1" smtClean="0"/>
              <a:t>valoroas</a:t>
            </a:r>
            <a:r>
              <a:rPr lang="ro-RO" dirty="0" smtClean="0"/>
              <a:t>ă</a:t>
            </a:r>
            <a:r>
              <a:rPr lang="en-US" dirty="0" smtClean="0"/>
              <a:t> </a:t>
            </a:r>
            <a:r>
              <a:rPr lang="en-US" dirty="0" smtClean="0"/>
              <a:t>de a </a:t>
            </a:r>
            <a:r>
              <a:rPr lang="ro-RO" dirty="0"/>
              <a:t>î</a:t>
            </a:r>
            <a:r>
              <a:rPr lang="en-US" dirty="0" err="1" smtClean="0"/>
              <a:t>nv</a:t>
            </a:r>
            <a:r>
              <a:rPr lang="ro-RO" dirty="0" smtClean="0"/>
              <a:t>ă</a:t>
            </a:r>
            <a:r>
              <a:rPr lang="ro-RO" dirty="0"/>
              <a:t>ț</a:t>
            </a:r>
            <a:r>
              <a:rPr lang="en-US" dirty="0" smtClean="0"/>
              <a:t>a </a:t>
            </a:r>
            <a:r>
              <a:rPr lang="en-US" dirty="0" err="1" smtClean="0"/>
              <a:t>ceva</a:t>
            </a:r>
            <a:r>
              <a:rPr lang="en-US" dirty="0" smtClean="0"/>
              <a:t> </a:t>
            </a:r>
            <a:r>
              <a:rPr lang="en-US" dirty="0" err="1" smtClean="0"/>
              <a:t>nou</a:t>
            </a:r>
            <a:endParaRPr lang="en-US" dirty="0" smtClean="0"/>
          </a:p>
          <a:p>
            <a:pPr>
              <a:buNone/>
            </a:pPr>
            <a:r>
              <a:rPr lang="en-US" dirty="0" smtClean="0"/>
              <a:t>- </a:t>
            </a:r>
            <a:r>
              <a:rPr lang="en-US" dirty="0" err="1" smtClean="0"/>
              <a:t>Religie</a:t>
            </a:r>
            <a:r>
              <a:rPr lang="en-US" dirty="0" smtClean="0"/>
              <a:t> = </a:t>
            </a:r>
            <a:r>
              <a:rPr lang="en-US" dirty="0" err="1" smtClean="0"/>
              <a:t>credin</a:t>
            </a:r>
            <a:r>
              <a:rPr lang="ro-RO" dirty="0" smtClean="0"/>
              <a:t>ță</a:t>
            </a:r>
            <a:r>
              <a:rPr lang="en-US" dirty="0" smtClean="0"/>
              <a:t> </a:t>
            </a:r>
            <a:r>
              <a:rPr lang="en-US" dirty="0" err="1" smtClean="0"/>
              <a:t>ira</a:t>
            </a:r>
            <a:r>
              <a:rPr lang="ro-RO" dirty="0" smtClean="0"/>
              <a:t>ț</a:t>
            </a:r>
            <a:r>
              <a:rPr lang="en-US" dirty="0" err="1" smtClean="0"/>
              <a:t>ional</a:t>
            </a:r>
            <a:r>
              <a:rPr lang="ro-RO" dirty="0" smtClean="0"/>
              <a:t>ă</a:t>
            </a:r>
            <a:r>
              <a:rPr lang="en-US" dirty="0" smtClean="0"/>
              <a:t> </a:t>
            </a:r>
            <a:r>
              <a:rPr lang="ro-RO" dirty="0"/>
              <a:t>î</a:t>
            </a:r>
            <a:r>
              <a:rPr lang="en-US" dirty="0" smtClean="0"/>
              <a:t>n </a:t>
            </a:r>
            <a:r>
              <a:rPr lang="en-US" dirty="0" err="1" smtClean="0"/>
              <a:t>existen</a:t>
            </a:r>
            <a:r>
              <a:rPr lang="ro-RO" dirty="0" smtClean="0"/>
              <a:t>ț</a:t>
            </a:r>
            <a:r>
              <a:rPr lang="en-US" dirty="0" smtClean="0"/>
              <a:t>a </a:t>
            </a:r>
            <a:r>
              <a:rPr lang="en-US" dirty="0" err="1" smtClean="0"/>
              <a:t>unui</a:t>
            </a:r>
            <a:r>
              <a:rPr lang="en-US" dirty="0" smtClean="0"/>
              <a:t> creator omniscient, omnipotent etc.</a:t>
            </a:r>
          </a:p>
          <a:p>
            <a:pPr>
              <a:buNone/>
            </a:pPr>
            <a:endParaRPr lang="en-US" dirty="0" smtClean="0"/>
          </a:p>
          <a:p>
            <a:pPr>
              <a:buFontTx/>
              <a:buChar char="-"/>
            </a:pPr>
            <a:endParaRPr lang="en-US" dirty="0"/>
          </a:p>
        </p:txBody>
      </p:sp>
    </p:spTree>
    <p:extLst>
      <p:ext uri="{BB962C8B-B14F-4D97-AF65-F5344CB8AC3E}">
        <p14:creationId xmlns:p14="http://schemas.microsoft.com/office/powerpoint/2010/main" val="35844390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Defini</a:t>
            </a:r>
            <a:r>
              <a:rPr lang="ro-RO" dirty="0" smtClean="0"/>
              <a:t>ții</a:t>
            </a:r>
            <a:endParaRPr lang="en-US" dirty="0"/>
          </a:p>
        </p:txBody>
      </p:sp>
      <p:sp>
        <p:nvSpPr>
          <p:cNvPr id="3" name="Content Placeholder 2"/>
          <p:cNvSpPr>
            <a:spLocks noGrp="1"/>
          </p:cNvSpPr>
          <p:nvPr>
            <p:ph idx="1"/>
          </p:nvPr>
        </p:nvSpPr>
        <p:spPr>
          <a:xfrm>
            <a:off x="457200" y="1600201"/>
            <a:ext cx="8229600" cy="2438400"/>
          </a:xfrm>
        </p:spPr>
        <p:txBody>
          <a:bodyPr>
            <a:normAutofit fontScale="55000" lnSpcReduction="20000"/>
          </a:bodyPr>
          <a:lstStyle/>
          <a:p>
            <a:pPr>
              <a:buNone/>
            </a:pPr>
            <a:r>
              <a:rPr lang="ro-RO" dirty="0" smtClean="0"/>
              <a:t>Structură:</a:t>
            </a:r>
          </a:p>
          <a:p>
            <a:pPr>
              <a:buNone/>
            </a:pPr>
            <a:endParaRPr lang="ro-RO" dirty="0"/>
          </a:p>
          <a:p>
            <a:pPr>
              <a:buNone/>
            </a:pPr>
            <a:r>
              <a:rPr lang="ro-RO" dirty="0" smtClean="0"/>
              <a:t>Definiendum = termenul de definit (DEFINIT)</a:t>
            </a:r>
          </a:p>
          <a:p>
            <a:pPr>
              <a:buNone/>
            </a:pPr>
            <a:r>
              <a:rPr lang="ro-RO" dirty="0" smtClean="0"/>
              <a:t>Definiens = expresia prin care definim (DEFINITOR)</a:t>
            </a:r>
          </a:p>
          <a:p>
            <a:pPr>
              <a:buNone/>
            </a:pPr>
            <a:endParaRPr lang="ro-RO" dirty="0"/>
          </a:p>
          <a:p>
            <a:pPr>
              <a:buNone/>
            </a:pPr>
            <a:endParaRPr lang="ro-RO" dirty="0" smtClean="0"/>
          </a:p>
          <a:p>
            <a:pPr>
              <a:buNone/>
            </a:pPr>
            <a:endParaRPr lang="ro-RO" dirty="0"/>
          </a:p>
          <a:p>
            <a:pPr>
              <a:buNone/>
            </a:pPr>
            <a:r>
              <a:rPr lang="ro-RO" dirty="0" smtClean="0"/>
              <a:t>! Relația dintre definit și definitor trebuie să fie una de IDENTITATE.</a:t>
            </a:r>
          </a:p>
          <a:p>
            <a:pPr>
              <a:buNone/>
            </a:pPr>
            <a:endParaRPr lang="ro-RO" dirty="0"/>
          </a:p>
        </p:txBody>
      </p:sp>
      <p:sp>
        <p:nvSpPr>
          <p:cNvPr id="4" name="Rectangle 3"/>
          <p:cNvSpPr/>
          <p:nvPr/>
        </p:nvSpPr>
        <p:spPr>
          <a:xfrm>
            <a:off x="451981" y="4253630"/>
            <a:ext cx="7239000" cy="1754326"/>
          </a:xfrm>
          <a:prstGeom prst="rect">
            <a:avLst/>
          </a:prstGeom>
        </p:spPr>
        <p:txBody>
          <a:bodyPr wrap="square">
            <a:spAutoFit/>
          </a:bodyPr>
          <a:lstStyle/>
          <a:p>
            <a:pPr>
              <a:buNone/>
            </a:pPr>
            <a:r>
              <a:rPr lang="ro-RO" sz="3600" dirty="0" smtClean="0"/>
              <a:t>Celibatar =</a:t>
            </a:r>
            <a:r>
              <a:rPr lang="en-US" sz="2400" dirty="0" smtClean="0"/>
              <a:t>def</a:t>
            </a:r>
            <a:r>
              <a:rPr lang="ro-RO" sz="3600" dirty="0" smtClean="0"/>
              <a:t> bărbat necăsătorit</a:t>
            </a:r>
            <a:endParaRPr lang="en-US" sz="3600" dirty="0" smtClean="0"/>
          </a:p>
          <a:p>
            <a:pPr>
              <a:buNone/>
            </a:pPr>
            <a:endParaRPr lang="en-US" sz="3600" dirty="0" smtClean="0"/>
          </a:p>
          <a:p>
            <a:pPr>
              <a:buNone/>
            </a:pPr>
            <a:endParaRPr lang="en-US" sz="3600" dirty="0"/>
          </a:p>
        </p:txBody>
      </p:sp>
      <p:sp>
        <p:nvSpPr>
          <p:cNvPr id="5" name="Oval 4"/>
          <p:cNvSpPr/>
          <p:nvPr/>
        </p:nvSpPr>
        <p:spPr>
          <a:xfrm>
            <a:off x="7124700" y="1219200"/>
            <a:ext cx="14478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503090" y="1834634"/>
            <a:ext cx="691019" cy="369332"/>
          </a:xfrm>
          <a:prstGeom prst="rect">
            <a:avLst/>
          </a:prstGeom>
          <a:noFill/>
        </p:spPr>
        <p:txBody>
          <a:bodyPr wrap="square" rtlCol="0">
            <a:spAutoFit/>
          </a:bodyPr>
          <a:lstStyle/>
          <a:p>
            <a:r>
              <a:rPr lang="ro-RO" dirty="0" smtClean="0"/>
              <a:t>A, B</a:t>
            </a:r>
            <a:endParaRPr lang="en-US" dirty="0"/>
          </a:p>
        </p:txBody>
      </p:sp>
    </p:spTree>
    <p:extLst>
      <p:ext uri="{BB962C8B-B14F-4D97-AF65-F5344CB8AC3E}">
        <p14:creationId xmlns:p14="http://schemas.microsoft.com/office/powerpoint/2010/main" val="3602834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Capcane</a:t>
            </a:r>
            <a:r>
              <a:rPr lang="en-US" dirty="0" smtClean="0"/>
              <a:t> </a:t>
            </a:r>
            <a:r>
              <a:rPr lang="en-US" dirty="0" err="1" smtClean="0"/>
              <a:t>lingvistice</a:t>
            </a:r>
            <a:r>
              <a:rPr lang="en-US" dirty="0" smtClean="0"/>
              <a:t> – “weasel words”</a:t>
            </a:r>
            <a:endParaRPr lang="en-US" dirty="0"/>
          </a:p>
        </p:txBody>
      </p:sp>
      <p:sp>
        <p:nvSpPr>
          <p:cNvPr id="3" name="Content Placeholder 2"/>
          <p:cNvSpPr>
            <a:spLocks noGrp="1"/>
          </p:cNvSpPr>
          <p:nvPr>
            <p:ph idx="1"/>
          </p:nvPr>
        </p:nvSpPr>
        <p:spPr>
          <a:xfrm>
            <a:off x="457200" y="1295400"/>
            <a:ext cx="8229600" cy="5257800"/>
          </a:xfrm>
        </p:spPr>
        <p:txBody>
          <a:bodyPr>
            <a:normAutofit fontScale="62500" lnSpcReduction="20000"/>
          </a:bodyPr>
          <a:lstStyle/>
          <a:p>
            <a:pPr marL="0" indent="0">
              <a:buNone/>
            </a:pPr>
            <a:r>
              <a:rPr lang="ro-RO" dirty="0" smtClean="0"/>
              <a:t>X: Toți </a:t>
            </a:r>
            <a:r>
              <a:rPr lang="ro-RO" dirty="0" smtClean="0">
                <a:solidFill>
                  <a:srgbClr val="00B0F0"/>
                </a:solidFill>
              </a:rPr>
              <a:t>politicienii</a:t>
            </a:r>
            <a:r>
              <a:rPr lang="ro-RO" dirty="0" smtClean="0"/>
              <a:t> sunt corupți.</a:t>
            </a:r>
          </a:p>
          <a:p>
            <a:pPr marL="0" indent="0">
              <a:buNone/>
            </a:pPr>
            <a:r>
              <a:rPr lang="ro-RO" dirty="0" smtClean="0"/>
              <a:t>Y: Mandela e politician, dar nu e corupt.</a:t>
            </a:r>
          </a:p>
          <a:p>
            <a:pPr marL="0" indent="0">
              <a:buNone/>
            </a:pPr>
            <a:r>
              <a:rPr lang="ro-RO" dirty="0" smtClean="0"/>
              <a:t>X: Dacă nu e corupt, nu e un </a:t>
            </a:r>
            <a:r>
              <a:rPr lang="ro-RO" dirty="0" smtClean="0">
                <a:solidFill>
                  <a:srgbClr val="00B0F0"/>
                </a:solidFill>
              </a:rPr>
              <a:t>politician </a:t>
            </a:r>
            <a:r>
              <a:rPr lang="ro-RO" dirty="0" smtClean="0"/>
              <a:t>adevărat</a:t>
            </a:r>
          </a:p>
          <a:p>
            <a:pPr>
              <a:buNone/>
            </a:pPr>
            <a:endParaRPr lang="en-US" dirty="0" smtClean="0"/>
          </a:p>
          <a:p>
            <a:pPr>
              <a:buNone/>
            </a:pPr>
            <a:r>
              <a:rPr lang="en-US" dirty="0" smtClean="0"/>
              <a:t>“- </a:t>
            </a:r>
            <a:r>
              <a:rPr lang="en-US" dirty="0" smtClean="0"/>
              <a:t>To</a:t>
            </a:r>
            <a:r>
              <a:rPr lang="ro-RO" dirty="0" smtClean="0"/>
              <a:t>ț</a:t>
            </a:r>
            <a:r>
              <a:rPr lang="en-US" dirty="0" smtClean="0"/>
              <a:t>i </a:t>
            </a:r>
            <a:r>
              <a:rPr lang="en-US" b="1" dirty="0" err="1" smtClean="0">
                <a:effectLst>
                  <a:outerShdw blurRad="38100" dist="38100" dir="2700000" algn="tl">
                    <a:srgbClr val="000000">
                      <a:alpha val="43137"/>
                    </a:srgbClr>
                  </a:outerShdw>
                </a:effectLst>
              </a:rPr>
              <a:t>programatorii</a:t>
            </a:r>
            <a:r>
              <a:rPr lang="en-US" dirty="0" smtClean="0"/>
              <a:t> </a:t>
            </a:r>
            <a:r>
              <a:rPr lang="en-US" dirty="0" err="1" smtClean="0"/>
              <a:t>sunt</a:t>
            </a:r>
            <a:r>
              <a:rPr lang="en-US" dirty="0" smtClean="0"/>
              <a:t> </a:t>
            </a:r>
            <a:r>
              <a:rPr lang="en-US" dirty="0" err="1" smtClean="0"/>
              <a:t>plictisitori</a:t>
            </a:r>
            <a:r>
              <a:rPr lang="en-US" dirty="0" smtClean="0"/>
              <a:t> </a:t>
            </a:r>
            <a:r>
              <a:rPr lang="ro-RO" dirty="0" err="1"/>
              <a:t>ș</a:t>
            </a:r>
            <a:r>
              <a:rPr lang="en-US" dirty="0" smtClean="0"/>
              <a:t>i f</a:t>
            </a:r>
            <a:r>
              <a:rPr lang="ro-RO" dirty="0" smtClean="0"/>
              <a:t>ă</a:t>
            </a:r>
            <a:r>
              <a:rPr lang="en-US" dirty="0" smtClean="0"/>
              <a:t>r</a:t>
            </a:r>
            <a:r>
              <a:rPr lang="ro-RO" dirty="0" smtClean="0"/>
              <a:t>ă</a:t>
            </a:r>
            <a:r>
              <a:rPr lang="en-US" dirty="0" smtClean="0"/>
              <a:t> </a:t>
            </a:r>
            <a:r>
              <a:rPr lang="en-US" dirty="0" err="1" smtClean="0"/>
              <a:t>imagina</a:t>
            </a:r>
            <a:r>
              <a:rPr lang="ro-RO" dirty="0" smtClean="0"/>
              <a:t>ț</a:t>
            </a:r>
            <a:r>
              <a:rPr lang="en-US" dirty="0" err="1" smtClean="0"/>
              <a:t>ie</a:t>
            </a:r>
            <a:r>
              <a:rPr lang="en-US" dirty="0" smtClean="0"/>
              <a:t>…</a:t>
            </a:r>
          </a:p>
          <a:p>
            <a:pPr>
              <a:buNone/>
            </a:pPr>
            <a:r>
              <a:rPr lang="en-US" dirty="0"/>
              <a:t> </a:t>
            </a:r>
            <a:r>
              <a:rPr lang="en-US" dirty="0" smtClean="0"/>
              <a:t>- </a:t>
            </a:r>
            <a:r>
              <a:rPr lang="en-US" dirty="0" err="1" smtClean="0"/>
              <a:t>Chiar</a:t>
            </a:r>
            <a:r>
              <a:rPr lang="en-US" dirty="0" smtClean="0"/>
              <a:t> </a:t>
            </a:r>
            <a:r>
              <a:rPr lang="ro-RO" dirty="0" err="1"/>
              <a:t>ș</a:t>
            </a:r>
            <a:r>
              <a:rPr lang="en-US" dirty="0" smtClean="0"/>
              <a:t>i </a:t>
            </a:r>
            <a:r>
              <a:rPr lang="en-US" dirty="0" smtClean="0"/>
              <a:t>Bill Gates? Steve Wozniak? </a:t>
            </a:r>
            <a:r>
              <a:rPr lang="en-US" dirty="0" err="1" smtClean="0"/>
              <a:t>Sau</a:t>
            </a:r>
            <a:r>
              <a:rPr lang="en-US" dirty="0" smtClean="0"/>
              <a:t> Steve Jobs?”</a:t>
            </a:r>
          </a:p>
          <a:p>
            <a:pPr>
              <a:buFontTx/>
              <a:buChar char="-"/>
            </a:pPr>
            <a:r>
              <a:rPr lang="en-US" dirty="0" smtClean="0"/>
              <a:t>Ok, </a:t>
            </a:r>
            <a:r>
              <a:rPr lang="en-US" dirty="0" err="1" smtClean="0"/>
              <a:t>ei</a:t>
            </a:r>
            <a:r>
              <a:rPr lang="en-US" dirty="0" smtClean="0"/>
              <a:t> </a:t>
            </a:r>
            <a:r>
              <a:rPr lang="en-US" dirty="0" err="1" smtClean="0"/>
              <a:t>sunt</a:t>
            </a:r>
            <a:r>
              <a:rPr lang="en-US" dirty="0" smtClean="0"/>
              <a:t> </a:t>
            </a:r>
            <a:r>
              <a:rPr lang="en-US" dirty="0" err="1" smtClean="0"/>
              <a:t>oameni</a:t>
            </a:r>
            <a:r>
              <a:rPr lang="en-US" dirty="0" smtClean="0"/>
              <a:t> </a:t>
            </a:r>
            <a:r>
              <a:rPr lang="en-US" dirty="0" err="1" smtClean="0"/>
              <a:t>interesan</a:t>
            </a:r>
            <a:r>
              <a:rPr lang="ro-RO" dirty="0" smtClean="0"/>
              <a:t>ț</a:t>
            </a:r>
            <a:r>
              <a:rPr lang="en-US" dirty="0" smtClean="0"/>
              <a:t>i </a:t>
            </a:r>
            <a:r>
              <a:rPr lang="ro-RO" dirty="0" err="1"/>
              <a:t>ș</a:t>
            </a:r>
            <a:r>
              <a:rPr lang="en-US" dirty="0" smtClean="0"/>
              <a:t>i </a:t>
            </a:r>
            <a:r>
              <a:rPr lang="en-US" dirty="0" err="1" smtClean="0"/>
              <a:t>inovatori</a:t>
            </a:r>
            <a:r>
              <a:rPr lang="en-US" dirty="0" smtClean="0"/>
              <a:t>, </a:t>
            </a:r>
            <a:r>
              <a:rPr lang="en-US" dirty="0" err="1" smtClean="0"/>
              <a:t>dar</a:t>
            </a:r>
            <a:r>
              <a:rPr lang="en-US" dirty="0" smtClean="0"/>
              <a:t> nu </a:t>
            </a:r>
            <a:r>
              <a:rPr lang="en-US" dirty="0" err="1" smtClean="0"/>
              <a:t>sunt</a:t>
            </a:r>
            <a:r>
              <a:rPr lang="en-US" dirty="0" smtClean="0"/>
              <a:t> cu </a:t>
            </a:r>
            <a:r>
              <a:rPr lang="en-US" dirty="0" err="1" smtClean="0"/>
              <a:t>adev</a:t>
            </a:r>
            <a:r>
              <a:rPr lang="ro-RO" dirty="0" smtClean="0"/>
              <a:t>ă</a:t>
            </a:r>
            <a:r>
              <a:rPr lang="en-US" dirty="0" smtClean="0"/>
              <a:t>rat </a:t>
            </a:r>
            <a:r>
              <a:rPr lang="en-US" b="1" dirty="0" err="1" smtClean="0">
                <a:effectLst>
                  <a:outerShdw blurRad="38100" dist="38100" dir="2700000" algn="tl">
                    <a:srgbClr val="000000">
                      <a:alpha val="43137"/>
                    </a:srgbClr>
                  </a:outerShdw>
                </a:effectLst>
              </a:rPr>
              <a:t>programatori</a:t>
            </a:r>
            <a:r>
              <a:rPr lang="en-US" dirty="0" smtClean="0"/>
              <a:t>”</a:t>
            </a:r>
          </a:p>
          <a:p>
            <a:pPr>
              <a:buFontTx/>
              <a:buChar char="-"/>
            </a:pPr>
            <a:endParaRPr lang="en-US" dirty="0"/>
          </a:p>
          <a:p>
            <a:pPr>
              <a:buNone/>
            </a:pPr>
            <a:r>
              <a:rPr lang="en-US" dirty="0" err="1" smtClean="0"/>
              <a:t>Ce</a:t>
            </a:r>
            <a:r>
              <a:rPr lang="en-US" dirty="0" smtClean="0"/>
              <a:t> </a:t>
            </a:r>
            <a:r>
              <a:rPr lang="en-US" dirty="0" err="1" smtClean="0"/>
              <a:t>este</a:t>
            </a:r>
            <a:r>
              <a:rPr lang="en-US" dirty="0" smtClean="0"/>
              <a:t> </a:t>
            </a:r>
            <a:r>
              <a:rPr lang="ro-RO" dirty="0" smtClean="0"/>
              <a:t>î</a:t>
            </a:r>
            <a:r>
              <a:rPr lang="en-US" dirty="0" smtClean="0"/>
              <a:t>n </a:t>
            </a:r>
            <a:r>
              <a:rPr lang="en-US" dirty="0" err="1" smtClean="0"/>
              <a:t>neregul</a:t>
            </a:r>
            <a:r>
              <a:rPr lang="ro-RO" dirty="0" smtClean="0"/>
              <a:t>ă</a:t>
            </a:r>
            <a:r>
              <a:rPr lang="en-US" dirty="0" smtClean="0"/>
              <a:t>?</a:t>
            </a:r>
            <a:endParaRPr lang="en-US" dirty="0" smtClean="0"/>
          </a:p>
          <a:p>
            <a:pPr marL="514350" indent="-514350">
              <a:buAutoNum type="arabicParenBoth"/>
            </a:pPr>
            <a:r>
              <a:rPr lang="ro-RO" dirty="0"/>
              <a:t>Î</a:t>
            </a:r>
            <a:r>
              <a:rPr lang="en-US" dirty="0" smtClean="0"/>
              <a:t>n </a:t>
            </a:r>
            <a:r>
              <a:rPr lang="en-US" dirty="0" err="1" smtClean="0"/>
              <a:t>fraze</a:t>
            </a:r>
            <a:r>
              <a:rPr lang="en-US" dirty="0" smtClean="0"/>
              <a:t> </a:t>
            </a:r>
            <a:r>
              <a:rPr lang="en-US" dirty="0" err="1" smtClean="0"/>
              <a:t>diferit</a:t>
            </a:r>
            <a:r>
              <a:rPr lang="en-US" dirty="0" smtClean="0"/>
              <a:t>, </a:t>
            </a:r>
            <a:r>
              <a:rPr lang="en-US" dirty="0" err="1" smtClean="0"/>
              <a:t>sensul</a:t>
            </a:r>
            <a:r>
              <a:rPr lang="en-US" dirty="0" smtClean="0"/>
              <a:t> </a:t>
            </a:r>
            <a:r>
              <a:rPr lang="en-US" dirty="0" err="1" smtClean="0"/>
              <a:t>aceluia</a:t>
            </a:r>
            <a:r>
              <a:rPr lang="ro-RO" dirty="0" smtClean="0"/>
              <a:t>ș</a:t>
            </a:r>
            <a:r>
              <a:rPr lang="en-US" dirty="0" smtClean="0"/>
              <a:t>i </a:t>
            </a:r>
            <a:r>
              <a:rPr lang="en-US" dirty="0" err="1" smtClean="0"/>
              <a:t>cuv</a:t>
            </a:r>
            <a:r>
              <a:rPr lang="ro-RO" dirty="0" smtClean="0"/>
              <a:t>â</a:t>
            </a:r>
            <a:r>
              <a:rPr lang="en-US" dirty="0" err="1" smtClean="0"/>
              <a:t>nt</a:t>
            </a:r>
            <a:r>
              <a:rPr lang="en-US" dirty="0" smtClean="0"/>
              <a:t> </a:t>
            </a:r>
            <a:r>
              <a:rPr lang="en-US" dirty="0" smtClean="0"/>
              <a:t>(politician, </a:t>
            </a:r>
            <a:r>
              <a:rPr lang="en-US" dirty="0" err="1" smtClean="0"/>
              <a:t>programator</a:t>
            </a:r>
            <a:r>
              <a:rPr lang="en-US" dirty="0" smtClean="0"/>
              <a:t>) </a:t>
            </a:r>
            <a:r>
              <a:rPr lang="en-US" dirty="0" err="1" smtClean="0"/>
              <a:t>este</a:t>
            </a:r>
            <a:r>
              <a:rPr lang="en-US" dirty="0" smtClean="0"/>
              <a:t> </a:t>
            </a:r>
            <a:r>
              <a:rPr lang="en-US" dirty="0" err="1" smtClean="0"/>
              <a:t>folosit</a:t>
            </a:r>
            <a:r>
              <a:rPr lang="en-US" dirty="0" smtClean="0"/>
              <a:t> cu </a:t>
            </a:r>
            <a:r>
              <a:rPr lang="ro-RO" dirty="0"/>
              <a:t>î</a:t>
            </a:r>
            <a:r>
              <a:rPr lang="en-US" dirty="0" smtClean="0"/>
              <a:t>n</a:t>
            </a:r>
            <a:r>
              <a:rPr lang="ro-RO" dirty="0" smtClean="0"/>
              <a:t>ț</a:t>
            </a:r>
            <a:r>
              <a:rPr lang="en-US" dirty="0" err="1" smtClean="0"/>
              <a:t>elesuri</a:t>
            </a:r>
            <a:r>
              <a:rPr lang="en-US" dirty="0" smtClean="0"/>
              <a:t> </a:t>
            </a:r>
            <a:r>
              <a:rPr lang="en-US" dirty="0" err="1" smtClean="0"/>
              <a:t>diferite</a:t>
            </a:r>
            <a:r>
              <a:rPr lang="en-US" dirty="0" smtClean="0"/>
              <a:t>.</a:t>
            </a:r>
          </a:p>
          <a:p>
            <a:pPr marL="514350" indent="-514350">
              <a:buAutoNum type="arabicParenBoth"/>
            </a:pPr>
            <a:r>
              <a:rPr lang="en-US" dirty="0" err="1" smtClean="0"/>
              <a:t>Daca</a:t>
            </a:r>
            <a:r>
              <a:rPr lang="en-US" dirty="0" smtClean="0"/>
              <a:t> </a:t>
            </a:r>
            <a:r>
              <a:rPr lang="en-US" dirty="0" err="1" smtClean="0"/>
              <a:t>sensul</a:t>
            </a:r>
            <a:r>
              <a:rPr lang="en-US" dirty="0" smtClean="0"/>
              <a:t> </a:t>
            </a:r>
            <a:r>
              <a:rPr lang="en-US" dirty="0" err="1" smtClean="0"/>
              <a:t>lui</a:t>
            </a:r>
            <a:r>
              <a:rPr lang="en-US" dirty="0" smtClean="0"/>
              <a:t> </a:t>
            </a:r>
            <a:r>
              <a:rPr lang="en-US" dirty="0" smtClean="0"/>
              <a:t>“politician” </a:t>
            </a:r>
            <a:r>
              <a:rPr lang="en-US" dirty="0" err="1" smtClean="0"/>
              <a:t>este</a:t>
            </a:r>
            <a:r>
              <a:rPr lang="en-US" dirty="0" smtClean="0"/>
              <a:t> “</a:t>
            </a:r>
            <a:r>
              <a:rPr lang="en-US" dirty="0" err="1" smtClean="0"/>
              <a:t>persoan</a:t>
            </a:r>
            <a:r>
              <a:rPr lang="ro-RO" dirty="0" smtClean="0"/>
              <a:t>ă</a:t>
            </a:r>
            <a:r>
              <a:rPr lang="en-US" dirty="0" smtClean="0"/>
              <a:t> </a:t>
            </a:r>
            <a:r>
              <a:rPr lang="en-US" dirty="0" err="1" smtClean="0"/>
              <a:t>corupt</a:t>
            </a:r>
            <a:r>
              <a:rPr lang="ro-RO" dirty="0" smtClean="0"/>
              <a:t>ă</a:t>
            </a:r>
            <a:r>
              <a:rPr lang="en-US" dirty="0" smtClean="0"/>
              <a:t>”, </a:t>
            </a:r>
            <a:r>
              <a:rPr lang="en-US" dirty="0" err="1" smtClean="0"/>
              <a:t>iar</a:t>
            </a:r>
            <a:r>
              <a:rPr lang="en-US" dirty="0" smtClean="0"/>
              <a:t> </a:t>
            </a:r>
            <a:r>
              <a:rPr lang="en-US" dirty="0" err="1" smtClean="0"/>
              <a:t>sensul</a:t>
            </a:r>
            <a:r>
              <a:rPr lang="en-US" dirty="0" smtClean="0"/>
              <a:t> </a:t>
            </a:r>
            <a:r>
              <a:rPr lang="en-US" dirty="0" err="1" smtClean="0"/>
              <a:t>lui</a:t>
            </a:r>
            <a:r>
              <a:rPr lang="en-US" dirty="0" smtClean="0"/>
              <a:t> “</a:t>
            </a:r>
            <a:r>
              <a:rPr lang="en-US" dirty="0" err="1" smtClean="0"/>
              <a:t>programator</a:t>
            </a:r>
            <a:r>
              <a:rPr lang="en-US" dirty="0" smtClean="0"/>
              <a:t>” </a:t>
            </a:r>
            <a:r>
              <a:rPr lang="en-US" dirty="0" err="1" smtClean="0"/>
              <a:t>este</a:t>
            </a:r>
            <a:r>
              <a:rPr lang="en-US" dirty="0" smtClean="0"/>
              <a:t> “</a:t>
            </a:r>
            <a:r>
              <a:rPr lang="en-US" dirty="0" err="1" smtClean="0"/>
              <a:t>persoana</a:t>
            </a:r>
            <a:r>
              <a:rPr lang="en-US" dirty="0" smtClean="0"/>
              <a:t>… </a:t>
            </a:r>
            <a:r>
              <a:rPr lang="en-US" dirty="0" err="1" smtClean="0"/>
              <a:t>plictisitoare</a:t>
            </a:r>
            <a:r>
              <a:rPr lang="en-US" dirty="0" smtClean="0"/>
              <a:t>”, </a:t>
            </a:r>
            <a:r>
              <a:rPr lang="en-US" dirty="0" err="1" smtClean="0"/>
              <a:t>atunci</a:t>
            </a:r>
            <a:r>
              <a:rPr lang="en-US" dirty="0" smtClean="0"/>
              <a:t> </a:t>
            </a:r>
            <a:r>
              <a:rPr lang="en-US" dirty="0" err="1" smtClean="0"/>
              <a:t>ce</a:t>
            </a:r>
            <a:r>
              <a:rPr lang="en-US" dirty="0" smtClean="0"/>
              <a:t> </a:t>
            </a:r>
            <a:r>
              <a:rPr lang="en-US" dirty="0" err="1" smtClean="0"/>
              <a:t>vrea</a:t>
            </a:r>
            <a:r>
              <a:rPr lang="en-US" dirty="0" smtClean="0"/>
              <a:t>, de </a:t>
            </a:r>
            <a:r>
              <a:rPr lang="en-US" dirty="0" err="1" smtClean="0"/>
              <a:t>fapt</a:t>
            </a:r>
            <a:r>
              <a:rPr lang="en-US" dirty="0" smtClean="0"/>
              <a:t> </a:t>
            </a:r>
            <a:r>
              <a:rPr lang="en-US" dirty="0" err="1" smtClean="0"/>
              <a:t>interlocutorul</a:t>
            </a:r>
            <a:r>
              <a:rPr lang="en-US" dirty="0" smtClean="0"/>
              <a:t> </a:t>
            </a:r>
            <a:r>
              <a:rPr lang="en-US" dirty="0" smtClean="0"/>
              <a:t>s</a:t>
            </a:r>
            <a:r>
              <a:rPr lang="ro-RO" dirty="0" smtClean="0"/>
              <a:t>ă</a:t>
            </a:r>
            <a:r>
              <a:rPr lang="en-US" dirty="0" smtClean="0"/>
              <a:t> </a:t>
            </a:r>
            <a:r>
              <a:rPr lang="en-US" dirty="0" smtClean="0"/>
              <a:t>ne </a:t>
            </a:r>
            <a:r>
              <a:rPr lang="en-US" dirty="0" smtClean="0"/>
              <a:t>spun</a:t>
            </a:r>
            <a:r>
              <a:rPr lang="ro-RO" dirty="0" smtClean="0"/>
              <a:t>ă</a:t>
            </a:r>
            <a:r>
              <a:rPr lang="en-US" dirty="0" smtClean="0"/>
              <a:t>? C</a:t>
            </a:r>
            <a:r>
              <a:rPr lang="ro-RO" dirty="0" smtClean="0"/>
              <a:t>ă</a:t>
            </a:r>
            <a:r>
              <a:rPr lang="en-US" dirty="0" smtClean="0"/>
              <a:t> to</a:t>
            </a:r>
            <a:r>
              <a:rPr lang="ro-RO" dirty="0" smtClean="0"/>
              <a:t>ț</a:t>
            </a:r>
            <a:r>
              <a:rPr lang="en-US" dirty="0" smtClean="0"/>
              <a:t>i </a:t>
            </a:r>
            <a:r>
              <a:rPr lang="en-US" dirty="0" err="1" smtClean="0"/>
              <a:t>corup</a:t>
            </a:r>
            <a:r>
              <a:rPr lang="ro-RO" dirty="0" smtClean="0"/>
              <a:t>ț</a:t>
            </a:r>
            <a:r>
              <a:rPr lang="en-US" dirty="0" smtClean="0"/>
              <a:t>ii </a:t>
            </a:r>
            <a:r>
              <a:rPr lang="en-US" dirty="0" err="1" smtClean="0"/>
              <a:t>sunt</a:t>
            </a:r>
            <a:r>
              <a:rPr lang="en-US" dirty="0" smtClean="0"/>
              <a:t> </a:t>
            </a:r>
            <a:r>
              <a:rPr lang="en-US" dirty="0" err="1" smtClean="0"/>
              <a:t>corupti</a:t>
            </a:r>
            <a:r>
              <a:rPr lang="en-US" dirty="0" smtClean="0"/>
              <a:t>? Trivial </a:t>
            </a:r>
            <a:r>
              <a:rPr lang="ro-RO" dirty="0" err="1"/>
              <a:t>ș</a:t>
            </a:r>
            <a:r>
              <a:rPr lang="en-US" dirty="0" smtClean="0"/>
              <a:t>i </a:t>
            </a:r>
            <a:r>
              <a:rPr lang="en-US" dirty="0" err="1" smtClean="0"/>
              <a:t>neinteresant</a:t>
            </a:r>
            <a:r>
              <a:rPr lang="en-US" dirty="0" smtClean="0"/>
              <a:t>.</a:t>
            </a:r>
          </a:p>
          <a:p>
            <a:pPr marL="514350" indent="-514350">
              <a:buAutoNum type="arabicParenBoth"/>
            </a:pPr>
            <a:r>
              <a:rPr lang="en-US" dirty="0" err="1" smtClean="0"/>
              <a:t>Presupozi</a:t>
            </a:r>
            <a:r>
              <a:rPr lang="ro-RO" dirty="0" smtClean="0"/>
              <a:t>ț</a:t>
            </a:r>
            <a:r>
              <a:rPr lang="en-US" dirty="0" err="1" smtClean="0"/>
              <a:t>ie</a:t>
            </a:r>
            <a:r>
              <a:rPr lang="en-US" dirty="0" smtClean="0"/>
              <a:t> </a:t>
            </a:r>
            <a:r>
              <a:rPr lang="en-US" dirty="0" err="1" smtClean="0"/>
              <a:t>ilicit</a:t>
            </a:r>
            <a:r>
              <a:rPr lang="ro-RO" dirty="0" smtClean="0"/>
              <a:t>ă</a:t>
            </a:r>
            <a:r>
              <a:rPr lang="en-US" dirty="0" smtClean="0"/>
              <a:t> </a:t>
            </a:r>
            <a:r>
              <a:rPr lang="ro-RO" dirty="0" err="1"/>
              <a:t>ș</a:t>
            </a:r>
            <a:r>
              <a:rPr lang="en-US" dirty="0" smtClean="0"/>
              <a:t>i </a:t>
            </a:r>
            <a:r>
              <a:rPr lang="en-US" dirty="0" err="1" smtClean="0"/>
              <a:t>incorect</a:t>
            </a:r>
            <a:r>
              <a:rPr lang="ro-RO" dirty="0" smtClean="0"/>
              <a:t>ă</a:t>
            </a:r>
            <a:r>
              <a:rPr lang="en-US" dirty="0" smtClean="0"/>
              <a:t>: </a:t>
            </a:r>
            <a:r>
              <a:rPr lang="en-US" dirty="0" err="1" smtClean="0"/>
              <a:t>pentru</a:t>
            </a:r>
            <a:r>
              <a:rPr lang="en-US" dirty="0" smtClean="0"/>
              <a:t> a fi politician </a:t>
            </a:r>
            <a:r>
              <a:rPr lang="en-US" dirty="0" err="1" smtClean="0"/>
              <a:t>trebuie</a:t>
            </a:r>
            <a:r>
              <a:rPr lang="en-US" dirty="0" smtClean="0"/>
              <a:t> </a:t>
            </a:r>
            <a:r>
              <a:rPr lang="en-US" dirty="0" smtClean="0"/>
              <a:t>s</a:t>
            </a:r>
            <a:r>
              <a:rPr lang="ro-RO" dirty="0" smtClean="0"/>
              <a:t>ă</a:t>
            </a:r>
            <a:r>
              <a:rPr lang="en-US" dirty="0" smtClean="0"/>
              <a:t> </a:t>
            </a:r>
            <a:r>
              <a:rPr lang="en-US" dirty="0" err="1" smtClean="0"/>
              <a:t>fii</a:t>
            </a:r>
            <a:r>
              <a:rPr lang="en-US" dirty="0" smtClean="0"/>
              <a:t> </a:t>
            </a:r>
            <a:r>
              <a:rPr lang="en-US" dirty="0" err="1" smtClean="0"/>
              <a:t>corupt</a:t>
            </a:r>
            <a:r>
              <a:rPr lang="en-US" dirty="0" smtClean="0"/>
              <a:t>, </a:t>
            </a:r>
            <a:r>
              <a:rPr lang="en-US" dirty="0" err="1" smtClean="0"/>
              <a:t>pentru</a:t>
            </a:r>
            <a:r>
              <a:rPr lang="en-US" dirty="0" smtClean="0"/>
              <a:t> a fi </a:t>
            </a:r>
            <a:r>
              <a:rPr lang="en-US" dirty="0" err="1" smtClean="0"/>
              <a:t>programator</a:t>
            </a:r>
            <a:r>
              <a:rPr lang="en-US" dirty="0" smtClean="0"/>
              <a:t> </a:t>
            </a:r>
            <a:r>
              <a:rPr lang="en-US" dirty="0" err="1" smtClean="0"/>
              <a:t>trebuie</a:t>
            </a:r>
            <a:r>
              <a:rPr lang="en-US" dirty="0" smtClean="0"/>
              <a:t> </a:t>
            </a:r>
            <a:r>
              <a:rPr lang="en-US" dirty="0" smtClean="0"/>
              <a:t>s</a:t>
            </a:r>
            <a:r>
              <a:rPr lang="ro-RO" dirty="0" smtClean="0"/>
              <a:t>ă</a:t>
            </a:r>
            <a:r>
              <a:rPr lang="en-US" dirty="0" smtClean="0"/>
              <a:t> </a:t>
            </a:r>
            <a:r>
              <a:rPr lang="en-US" dirty="0" err="1" smtClean="0"/>
              <a:t>fii</a:t>
            </a:r>
            <a:r>
              <a:rPr lang="en-US" dirty="0" smtClean="0"/>
              <a:t> </a:t>
            </a:r>
            <a:r>
              <a:rPr lang="en-US" dirty="0" err="1" smtClean="0"/>
              <a:t>plictisitor</a:t>
            </a:r>
            <a:r>
              <a:rPr lang="en-US" dirty="0" smtClean="0"/>
              <a:t> </a:t>
            </a:r>
            <a:r>
              <a:rPr lang="ro-RO" dirty="0" err="1"/>
              <a:t>ș</a:t>
            </a:r>
            <a:r>
              <a:rPr lang="en-US" dirty="0" smtClean="0"/>
              <a:t>i </a:t>
            </a:r>
            <a:r>
              <a:rPr lang="en-US" dirty="0" err="1" smtClean="0"/>
              <a:t>lipsit</a:t>
            </a:r>
            <a:r>
              <a:rPr lang="en-US" dirty="0" smtClean="0"/>
              <a:t> de </a:t>
            </a:r>
            <a:r>
              <a:rPr lang="en-US" dirty="0" err="1" smtClean="0"/>
              <a:t>imagina</a:t>
            </a:r>
            <a:r>
              <a:rPr lang="ro-RO" dirty="0" smtClean="0"/>
              <a:t>ț</a:t>
            </a:r>
            <a:r>
              <a:rPr lang="en-US" dirty="0" err="1" smtClean="0"/>
              <a:t>ie</a:t>
            </a:r>
            <a:r>
              <a:rPr lang="en-US" dirty="0" smtClean="0"/>
              <a:t>.</a:t>
            </a:r>
            <a:endParaRPr lang="en-US" dirty="0"/>
          </a:p>
        </p:txBody>
      </p:sp>
    </p:spTree>
    <p:extLst>
      <p:ext uri="{BB962C8B-B14F-4D97-AF65-F5344CB8AC3E}">
        <p14:creationId xmlns:p14="http://schemas.microsoft.com/office/powerpoint/2010/main" val="13210206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Capcane</a:t>
            </a:r>
            <a:r>
              <a:rPr lang="en-US" dirty="0" smtClean="0"/>
              <a:t> </a:t>
            </a:r>
            <a:r>
              <a:rPr lang="en-US" dirty="0" err="1" smtClean="0"/>
              <a:t>lingvistice</a:t>
            </a:r>
            <a:r>
              <a:rPr lang="en-US" dirty="0" smtClean="0"/>
              <a:t> – </a:t>
            </a:r>
            <a:r>
              <a:rPr lang="en-US" dirty="0" err="1" smtClean="0"/>
              <a:t>decontextualizarea</a:t>
            </a:r>
            <a:endParaRPr lang="en-US" dirty="0"/>
          </a:p>
        </p:txBody>
      </p:sp>
      <p:pic>
        <p:nvPicPr>
          <p:cNvPr id="4" name="citare incorecta.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77925" y="1600200"/>
            <a:ext cx="6789738" cy="4525963"/>
          </a:xfrm>
        </p:spPr>
      </p:pic>
    </p:spTree>
    <p:extLst>
      <p:ext uri="{BB962C8B-B14F-4D97-AF65-F5344CB8AC3E}">
        <p14:creationId xmlns:p14="http://schemas.microsoft.com/office/powerpoint/2010/main" val="12732886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Capcane</a:t>
            </a:r>
            <a:r>
              <a:rPr lang="en-US" dirty="0" smtClean="0"/>
              <a:t> </a:t>
            </a:r>
            <a:r>
              <a:rPr lang="en-US" dirty="0" err="1" smtClean="0"/>
              <a:t>lingvistice</a:t>
            </a:r>
            <a:r>
              <a:rPr lang="en-US" dirty="0" smtClean="0"/>
              <a:t> – </a:t>
            </a:r>
            <a:r>
              <a:rPr lang="en-US" dirty="0" err="1" smtClean="0"/>
              <a:t>erori</a:t>
            </a:r>
            <a:r>
              <a:rPr lang="en-US" dirty="0" smtClean="0"/>
              <a:t> </a:t>
            </a:r>
            <a:r>
              <a:rPr lang="en-US" dirty="0" err="1" smtClean="0"/>
              <a:t>categoriale</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dirty="0" err="1" smtClean="0"/>
              <a:t>Eroare</a:t>
            </a:r>
            <a:r>
              <a:rPr lang="en-US" dirty="0" smtClean="0"/>
              <a:t> </a:t>
            </a:r>
            <a:r>
              <a:rPr lang="en-US" dirty="0" err="1" smtClean="0"/>
              <a:t>categorial</a:t>
            </a:r>
            <a:r>
              <a:rPr lang="ro-RO" dirty="0" smtClean="0"/>
              <a:t>ă</a:t>
            </a:r>
            <a:r>
              <a:rPr lang="en-US" dirty="0" smtClean="0"/>
              <a:t> </a:t>
            </a:r>
            <a:r>
              <a:rPr lang="en-US" dirty="0" smtClean="0"/>
              <a:t>= a </a:t>
            </a:r>
            <a:r>
              <a:rPr lang="en-US" dirty="0" err="1" smtClean="0"/>
              <a:t>atribui</a:t>
            </a:r>
            <a:r>
              <a:rPr lang="en-US" dirty="0" smtClean="0"/>
              <a:t> o </a:t>
            </a:r>
            <a:r>
              <a:rPr lang="en-US" dirty="0" err="1" smtClean="0"/>
              <a:t>proprietate</a:t>
            </a:r>
            <a:r>
              <a:rPr lang="en-US" dirty="0" smtClean="0"/>
              <a:t> </a:t>
            </a:r>
            <a:r>
              <a:rPr lang="en-US" dirty="0" err="1" smtClean="0"/>
              <a:t>unui</a:t>
            </a:r>
            <a:r>
              <a:rPr lang="en-US" dirty="0" smtClean="0"/>
              <a:t> </a:t>
            </a:r>
            <a:r>
              <a:rPr lang="en-US" dirty="0" err="1" smtClean="0"/>
              <a:t>obiect</a:t>
            </a:r>
            <a:r>
              <a:rPr lang="en-US" dirty="0" smtClean="0"/>
              <a:t> </a:t>
            </a:r>
            <a:r>
              <a:rPr lang="en-US" dirty="0" smtClean="0"/>
              <a:t>c</a:t>
            </a:r>
            <a:r>
              <a:rPr lang="ro-RO" dirty="0" smtClean="0"/>
              <a:t>ă</a:t>
            </a:r>
            <a:r>
              <a:rPr lang="en-US" dirty="0" err="1" smtClean="0"/>
              <a:t>ruia</a:t>
            </a:r>
            <a:r>
              <a:rPr lang="en-US" dirty="0" smtClean="0"/>
              <a:t> </a:t>
            </a:r>
            <a:r>
              <a:rPr lang="ro-RO" dirty="0"/>
              <a:t>î</a:t>
            </a:r>
            <a:r>
              <a:rPr lang="en-US" dirty="0" smtClean="0"/>
              <a:t>i </a:t>
            </a:r>
            <a:r>
              <a:rPr lang="en-US" dirty="0" err="1" smtClean="0"/>
              <a:t>este</a:t>
            </a:r>
            <a:r>
              <a:rPr lang="en-US" dirty="0" smtClean="0"/>
              <a:t> </a:t>
            </a:r>
            <a:r>
              <a:rPr lang="en-US" dirty="0" err="1" smtClean="0"/>
              <a:t>imposibil</a:t>
            </a:r>
            <a:r>
              <a:rPr lang="en-US" dirty="0" smtClean="0"/>
              <a:t> din </a:t>
            </a:r>
            <a:r>
              <a:rPr lang="en-US" dirty="0" err="1" smtClean="0"/>
              <a:t>punct</a:t>
            </a:r>
            <a:r>
              <a:rPr lang="en-US" dirty="0" smtClean="0"/>
              <a:t> de </a:t>
            </a:r>
            <a:r>
              <a:rPr lang="en-US" dirty="0" err="1" smtClean="0"/>
              <a:t>vedere</a:t>
            </a:r>
            <a:r>
              <a:rPr lang="en-US" dirty="0" smtClean="0"/>
              <a:t> logic </a:t>
            </a:r>
            <a:r>
              <a:rPr lang="en-US" dirty="0" smtClean="0"/>
              <a:t>s</a:t>
            </a:r>
            <a:r>
              <a:rPr lang="ro-RO" dirty="0" smtClean="0"/>
              <a:t>ă</a:t>
            </a:r>
            <a:r>
              <a:rPr lang="en-US" dirty="0" smtClean="0"/>
              <a:t> </a:t>
            </a:r>
            <a:r>
              <a:rPr lang="en-US" dirty="0" err="1" smtClean="0"/>
              <a:t>aib</a:t>
            </a:r>
            <a:r>
              <a:rPr lang="ro-RO" dirty="0" smtClean="0"/>
              <a:t>ă</a:t>
            </a:r>
            <a:r>
              <a:rPr lang="en-US" dirty="0" smtClean="0"/>
              <a:t> </a:t>
            </a:r>
            <a:r>
              <a:rPr lang="en-US" dirty="0" err="1" smtClean="0"/>
              <a:t>respectiva</a:t>
            </a:r>
            <a:r>
              <a:rPr lang="en-US" dirty="0" smtClean="0"/>
              <a:t> </a:t>
            </a:r>
            <a:r>
              <a:rPr lang="en-US" dirty="0" err="1" smtClean="0"/>
              <a:t>proprietate</a:t>
            </a:r>
            <a:r>
              <a:rPr lang="en-US" dirty="0" smtClean="0"/>
              <a:t>.</a:t>
            </a:r>
          </a:p>
          <a:p>
            <a:pPr>
              <a:buNone/>
            </a:pPr>
            <a:r>
              <a:rPr lang="en-US" dirty="0" err="1" smtClean="0"/>
              <a:t>Erorile</a:t>
            </a:r>
            <a:r>
              <a:rPr lang="en-US" dirty="0" smtClean="0"/>
              <a:t> </a:t>
            </a:r>
            <a:r>
              <a:rPr lang="en-US" dirty="0" err="1" smtClean="0"/>
              <a:t>categoriale</a:t>
            </a:r>
            <a:r>
              <a:rPr lang="en-US" dirty="0"/>
              <a:t> </a:t>
            </a:r>
            <a:r>
              <a:rPr lang="en-US" dirty="0" smtClean="0"/>
              <a:t>= </a:t>
            </a:r>
            <a:r>
              <a:rPr lang="en-US" dirty="0" err="1" smtClean="0"/>
              <a:t>cazuri</a:t>
            </a:r>
            <a:r>
              <a:rPr lang="en-US" dirty="0" smtClean="0"/>
              <a:t> de </a:t>
            </a:r>
            <a:r>
              <a:rPr lang="en-US" dirty="0" err="1" smtClean="0"/>
              <a:t>imposibilit</a:t>
            </a:r>
            <a:r>
              <a:rPr lang="ro-RO" dirty="0" smtClean="0"/>
              <a:t>ăț</a:t>
            </a:r>
            <a:r>
              <a:rPr lang="en-US" dirty="0" smtClean="0"/>
              <a:t>i </a:t>
            </a:r>
            <a:r>
              <a:rPr lang="en-US" dirty="0" err="1" smtClean="0"/>
              <a:t>logice</a:t>
            </a:r>
            <a:r>
              <a:rPr lang="en-US" dirty="0" smtClean="0"/>
              <a:t> (</a:t>
            </a:r>
            <a:r>
              <a:rPr lang="en-US" dirty="0" err="1" smtClean="0"/>
              <a:t>imposibilit</a:t>
            </a:r>
            <a:r>
              <a:rPr lang="ro-RO" dirty="0" smtClean="0"/>
              <a:t>ăț</a:t>
            </a:r>
            <a:r>
              <a:rPr lang="en-US" dirty="0" smtClean="0"/>
              <a:t>i </a:t>
            </a:r>
            <a:r>
              <a:rPr lang="en-US" dirty="0" err="1" smtClean="0"/>
              <a:t>logice</a:t>
            </a:r>
            <a:r>
              <a:rPr lang="en-US" dirty="0" smtClean="0"/>
              <a:t> vs. </a:t>
            </a:r>
            <a:r>
              <a:rPr lang="en-US" dirty="0" err="1" smtClean="0"/>
              <a:t>empirice</a:t>
            </a:r>
            <a:r>
              <a:rPr lang="en-US" dirty="0" smtClean="0"/>
              <a:t> vs. </a:t>
            </a:r>
            <a:r>
              <a:rPr lang="en-US" dirty="0" err="1" smtClean="0"/>
              <a:t>tehnologice</a:t>
            </a:r>
            <a:r>
              <a:rPr lang="en-US" dirty="0" smtClean="0"/>
              <a:t> vs. </a:t>
            </a:r>
            <a:r>
              <a:rPr lang="en-US" dirty="0" err="1" smtClean="0"/>
              <a:t>legale</a:t>
            </a:r>
            <a:r>
              <a:rPr lang="en-US" dirty="0" smtClean="0"/>
              <a:t>)</a:t>
            </a:r>
          </a:p>
          <a:p>
            <a:pPr>
              <a:buNone/>
            </a:pPr>
            <a:r>
              <a:rPr lang="en-US" dirty="0" smtClean="0"/>
              <a:t>Noam Chomsky: “</a:t>
            </a:r>
            <a:r>
              <a:rPr lang="en-US" dirty="0" err="1" smtClean="0"/>
              <a:t>ideile</a:t>
            </a:r>
            <a:r>
              <a:rPr lang="en-US" dirty="0" smtClean="0"/>
              <a:t> </a:t>
            </a:r>
            <a:r>
              <a:rPr lang="en-US" dirty="0" err="1" smtClean="0"/>
              <a:t>verzi</a:t>
            </a:r>
            <a:r>
              <a:rPr lang="en-US" dirty="0" smtClean="0"/>
              <a:t> dorm </a:t>
            </a:r>
            <a:r>
              <a:rPr lang="en-US" dirty="0" err="1" smtClean="0"/>
              <a:t>furios</a:t>
            </a:r>
            <a:r>
              <a:rPr lang="en-US" dirty="0" smtClean="0"/>
              <a:t>”</a:t>
            </a:r>
          </a:p>
          <a:p>
            <a:pPr>
              <a:buNone/>
            </a:pPr>
            <a:r>
              <a:rPr lang="en-US" dirty="0" err="1" smtClean="0"/>
              <a:t>Exemple</a:t>
            </a:r>
            <a:r>
              <a:rPr lang="en-US" dirty="0" smtClean="0"/>
              <a:t> </a:t>
            </a:r>
            <a:r>
              <a:rPr lang="ro-RO" dirty="0" smtClean="0"/>
              <a:t>î</a:t>
            </a:r>
            <a:r>
              <a:rPr lang="en-US" dirty="0" smtClean="0"/>
              <a:t>n </a:t>
            </a:r>
            <a:r>
              <a:rPr lang="en-US" dirty="0" err="1" smtClean="0"/>
              <a:t>argumentare</a:t>
            </a:r>
            <a:r>
              <a:rPr lang="en-US" dirty="0" smtClean="0"/>
              <a:t>:</a:t>
            </a:r>
          </a:p>
          <a:p>
            <a:pPr>
              <a:buNone/>
            </a:pPr>
            <a:r>
              <a:rPr lang="en-US" dirty="0" smtClean="0"/>
              <a:t>“Information wants to be free!” (</a:t>
            </a:r>
            <a:r>
              <a:rPr lang="en-US" dirty="0" err="1" smtClean="0"/>
              <a:t>antropomorfizare</a:t>
            </a:r>
            <a:r>
              <a:rPr lang="en-US" dirty="0" smtClean="0"/>
              <a:t>)</a:t>
            </a:r>
          </a:p>
          <a:p>
            <a:pPr>
              <a:buNone/>
            </a:pPr>
            <a:r>
              <a:rPr lang="en-US" dirty="0" smtClean="0"/>
              <a:t>“</a:t>
            </a:r>
            <a:r>
              <a:rPr lang="en-US" dirty="0" err="1" smtClean="0"/>
              <a:t>Istoria</a:t>
            </a:r>
            <a:r>
              <a:rPr lang="en-US" dirty="0" smtClean="0"/>
              <a:t> </a:t>
            </a:r>
            <a:r>
              <a:rPr lang="en-US" dirty="0" smtClean="0"/>
              <a:t>m</a:t>
            </a:r>
            <a:r>
              <a:rPr lang="ro-RO" dirty="0" smtClean="0"/>
              <a:t>ă</a:t>
            </a:r>
            <a:r>
              <a:rPr lang="en-US" dirty="0" smtClean="0"/>
              <a:t> </a:t>
            </a:r>
            <a:r>
              <a:rPr lang="en-US" dirty="0" err="1" smtClean="0"/>
              <a:t>va</a:t>
            </a:r>
            <a:r>
              <a:rPr lang="en-US" dirty="0" smtClean="0"/>
              <a:t> </a:t>
            </a:r>
            <a:r>
              <a:rPr lang="en-US" dirty="0" err="1" smtClean="0"/>
              <a:t>ierta</a:t>
            </a:r>
            <a:r>
              <a:rPr lang="en-US" dirty="0" smtClean="0"/>
              <a:t>” (</a:t>
            </a:r>
            <a:r>
              <a:rPr lang="en-US" dirty="0" err="1" smtClean="0"/>
              <a:t>reificare</a:t>
            </a:r>
            <a:r>
              <a:rPr lang="en-US" dirty="0" smtClean="0"/>
              <a:t>)</a:t>
            </a:r>
          </a:p>
          <a:p>
            <a:pPr>
              <a:buNone/>
            </a:pPr>
            <a:endParaRPr lang="en-US" dirty="0"/>
          </a:p>
        </p:txBody>
      </p:sp>
    </p:spTree>
    <p:extLst>
      <p:ext uri="{BB962C8B-B14F-4D97-AF65-F5344CB8AC3E}">
        <p14:creationId xmlns:p14="http://schemas.microsoft.com/office/powerpoint/2010/main" val="15286665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Sens gol</a:t>
            </a:r>
            <a:endParaRPr lang="en-US" dirty="0"/>
          </a:p>
        </p:txBody>
      </p:sp>
      <p:sp>
        <p:nvSpPr>
          <p:cNvPr id="3" name="Content Placeholder 2"/>
          <p:cNvSpPr>
            <a:spLocks noGrp="1"/>
          </p:cNvSpPr>
          <p:nvPr>
            <p:ph sz="quarter" idx="1"/>
          </p:nvPr>
        </p:nvSpPr>
        <p:spPr/>
        <p:txBody>
          <a:bodyPr/>
          <a:lstStyle/>
          <a:p>
            <a:pPr marL="0" indent="0" algn="just">
              <a:buNone/>
            </a:pPr>
            <a:endParaRPr lang="ro-RO" dirty="0" smtClean="0"/>
          </a:p>
          <a:p>
            <a:pPr marL="0" indent="0" algn="just">
              <a:buNone/>
            </a:pPr>
            <a:endParaRPr lang="ro-RO" dirty="0"/>
          </a:p>
          <a:p>
            <a:pPr marL="0" indent="0" algn="just">
              <a:buNone/>
            </a:pPr>
            <a:r>
              <a:rPr lang="ro-RO" dirty="0" smtClean="0"/>
              <a:t>Fie va ploua mâine, sau nu va ploua. Dacă plouă, atunci vor fi precipitații. Este posibil să plouă torențial mâine sau nu. Dacă va ploua torențial toată dimineața, atunci nu vom avea o dimineață însorită. </a:t>
            </a:r>
            <a:endParaRPr lang="en-US" dirty="0"/>
          </a:p>
        </p:txBody>
      </p:sp>
    </p:spTree>
    <p:extLst>
      <p:ext uri="{BB962C8B-B14F-4D97-AF65-F5344CB8AC3E}">
        <p14:creationId xmlns:p14="http://schemas.microsoft.com/office/powerpoint/2010/main" val="30487320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Capcane</a:t>
            </a:r>
            <a:r>
              <a:rPr lang="en-US" dirty="0" smtClean="0"/>
              <a:t> </a:t>
            </a:r>
            <a:r>
              <a:rPr lang="en-US" dirty="0" err="1" smtClean="0"/>
              <a:t>lingvistice</a:t>
            </a:r>
            <a:r>
              <a:rPr lang="en-US" dirty="0" smtClean="0"/>
              <a:t> – </a:t>
            </a:r>
            <a:r>
              <a:rPr lang="ro-RO" dirty="0" smtClean="0"/>
              <a:t>sens gol</a:t>
            </a:r>
            <a:endParaRPr lang="en-US" dirty="0"/>
          </a:p>
        </p:txBody>
      </p:sp>
      <p:sp>
        <p:nvSpPr>
          <p:cNvPr id="3" name="Content Placeholder 2"/>
          <p:cNvSpPr>
            <a:spLocks noGrp="1"/>
          </p:cNvSpPr>
          <p:nvPr>
            <p:ph idx="1"/>
          </p:nvPr>
        </p:nvSpPr>
        <p:spPr/>
        <p:txBody>
          <a:bodyPr/>
          <a:lstStyle/>
          <a:p>
            <a:r>
              <a:rPr lang="en-US" dirty="0" smtClean="0"/>
              <a:t>“</a:t>
            </a:r>
            <a:r>
              <a:rPr lang="en-US" dirty="0" err="1" smtClean="0"/>
              <a:t>Ar</a:t>
            </a:r>
            <a:r>
              <a:rPr lang="en-US" dirty="0" smtClean="0"/>
              <a:t> </a:t>
            </a:r>
            <a:r>
              <a:rPr lang="en-US" dirty="0" err="1" smtClean="0"/>
              <a:t>trebui</a:t>
            </a:r>
            <a:r>
              <a:rPr lang="en-US" dirty="0" smtClean="0"/>
              <a:t> </a:t>
            </a:r>
            <a:r>
              <a:rPr lang="en-US" dirty="0" smtClean="0"/>
              <a:t>s</a:t>
            </a:r>
            <a:r>
              <a:rPr lang="ro-RO" dirty="0" smtClean="0"/>
              <a:t>ă</a:t>
            </a:r>
            <a:r>
              <a:rPr lang="en-US" dirty="0" smtClean="0"/>
              <a:t> </a:t>
            </a:r>
            <a:r>
              <a:rPr lang="en-US" dirty="0" err="1" smtClean="0"/>
              <a:t>urm</a:t>
            </a:r>
            <a:r>
              <a:rPr lang="ro-RO" dirty="0" smtClean="0"/>
              <a:t>ă</a:t>
            </a:r>
            <a:r>
              <a:rPr lang="en-US" dirty="0" smtClean="0"/>
              <a:t>m </a:t>
            </a:r>
            <a:r>
              <a:rPr lang="en-US" dirty="0" err="1" smtClean="0"/>
              <a:t>voin</a:t>
            </a:r>
            <a:r>
              <a:rPr lang="ro-RO" dirty="0" smtClean="0"/>
              <a:t>ț</a:t>
            </a:r>
            <a:r>
              <a:rPr lang="en-US" dirty="0" smtClean="0"/>
              <a:t>a </a:t>
            </a:r>
            <a:r>
              <a:rPr lang="en-US" dirty="0" err="1" smtClean="0"/>
              <a:t>lui</a:t>
            </a:r>
            <a:r>
              <a:rPr lang="en-US" dirty="0" smtClean="0"/>
              <a:t> </a:t>
            </a:r>
            <a:r>
              <a:rPr lang="en-US" dirty="0" err="1" smtClean="0"/>
              <a:t>Dumnezeu</a:t>
            </a:r>
            <a:r>
              <a:rPr lang="en-US" dirty="0" smtClean="0"/>
              <a:t> </a:t>
            </a:r>
            <a:r>
              <a:rPr lang="ro-RO" dirty="0" err="1"/>
              <a:t>ș</a:t>
            </a:r>
            <a:r>
              <a:rPr lang="en-US" dirty="0" smtClean="0"/>
              <a:t>i </a:t>
            </a:r>
            <a:r>
              <a:rPr lang="en-US" dirty="0" smtClean="0"/>
              <a:t>nu </a:t>
            </a:r>
            <a:r>
              <a:rPr lang="en-US" dirty="0" err="1" smtClean="0"/>
              <a:t>ceea</a:t>
            </a:r>
            <a:r>
              <a:rPr lang="en-US" dirty="0" smtClean="0"/>
              <a:t> </a:t>
            </a:r>
            <a:r>
              <a:rPr lang="en-US" dirty="0" err="1" smtClean="0"/>
              <a:t>ce</a:t>
            </a:r>
            <a:r>
              <a:rPr lang="en-US" dirty="0" smtClean="0"/>
              <a:t> </a:t>
            </a:r>
            <a:r>
              <a:rPr lang="en-US" dirty="0" err="1" smtClean="0"/>
              <a:t>credem</a:t>
            </a:r>
            <a:r>
              <a:rPr lang="en-US" dirty="0" smtClean="0"/>
              <a:t> </a:t>
            </a:r>
            <a:r>
              <a:rPr lang="en-US" dirty="0" err="1" smtClean="0"/>
              <a:t>noi</a:t>
            </a:r>
            <a:r>
              <a:rPr lang="en-US" dirty="0" smtClean="0"/>
              <a:t> a fi </a:t>
            </a:r>
            <a:r>
              <a:rPr lang="en-US" dirty="0" err="1" smtClean="0"/>
              <a:t>voin</a:t>
            </a:r>
            <a:r>
              <a:rPr lang="ro-RO" dirty="0" smtClean="0"/>
              <a:t>ț</a:t>
            </a:r>
            <a:r>
              <a:rPr lang="en-US" dirty="0" smtClean="0"/>
              <a:t>a </a:t>
            </a:r>
            <a:r>
              <a:rPr lang="en-US" dirty="0" err="1" smtClean="0"/>
              <a:t>lui</a:t>
            </a:r>
            <a:r>
              <a:rPr lang="en-US" dirty="0" smtClean="0"/>
              <a:t> </a:t>
            </a:r>
            <a:r>
              <a:rPr lang="en-US" dirty="0" err="1" smtClean="0"/>
              <a:t>Dumnezeu</a:t>
            </a:r>
            <a:r>
              <a:rPr lang="en-US" dirty="0" smtClean="0"/>
              <a:t>” – </a:t>
            </a:r>
            <a:r>
              <a:rPr lang="en-US" dirty="0" err="1" smtClean="0"/>
              <a:t>distinc</a:t>
            </a:r>
            <a:r>
              <a:rPr lang="ro-RO" dirty="0" smtClean="0"/>
              <a:t>ț</a:t>
            </a:r>
            <a:r>
              <a:rPr lang="en-US" dirty="0" err="1" smtClean="0"/>
              <a:t>ie</a:t>
            </a:r>
            <a:r>
              <a:rPr lang="en-US" dirty="0" smtClean="0"/>
              <a:t> f</a:t>
            </a:r>
            <a:r>
              <a:rPr lang="ro-RO" dirty="0" smtClean="0"/>
              <a:t>ă</a:t>
            </a:r>
            <a:r>
              <a:rPr lang="en-US" dirty="0" smtClean="0"/>
              <a:t>r</a:t>
            </a:r>
            <a:r>
              <a:rPr lang="ro-RO" dirty="0" smtClean="0"/>
              <a:t>ă</a:t>
            </a:r>
            <a:r>
              <a:rPr lang="en-US" dirty="0" smtClean="0"/>
              <a:t> </a:t>
            </a:r>
            <a:r>
              <a:rPr lang="en-US" dirty="0" err="1" smtClean="0"/>
              <a:t>sens</a:t>
            </a:r>
            <a:endParaRPr lang="ro-RO" dirty="0" smtClean="0"/>
          </a:p>
          <a:p>
            <a:endParaRPr lang="en-US" dirty="0" smtClean="0"/>
          </a:p>
          <a:p>
            <a:r>
              <a:rPr lang="en-US" dirty="0" smtClean="0"/>
              <a:t>“</a:t>
            </a:r>
            <a:r>
              <a:rPr lang="en-US" dirty="0" smtClean="0"/>
              <a:t>Ave</a:t>
            </a:r>
            <a:r>
              <a:rPr lang="ro-RO" dirty="0" smtClean="0"/>
              <a:t>ț</a:t>
            </a:r>
            <a:r>
              <a:rPr lang="en-US" dirty="0" smtClean="0"/>
              <a:t>i </a:t>
            </a:r>
            <a:r>
              <a:rPr lang="en-US" dirty="0" err="1" smtClean="0"/>
              <a:t>arme</a:t>
            </a:r>
            <a:r>
              <a:rPr lang="en-US" dirty="0" smtClean="0"/>
              <a:t> la </a:t>
            </a:r>
            <a:r>
              <a:rPr lang="en-US" dirty="0" err="1" smtClean="0"/>
              <a:t>dumneavoastra</a:t>
            </a:r>
            <a:r>
              <a:rPr lang="en-US" dirty="0" smtClean="0"/>
              <a:t>? </a:t>
            </a:r>
            <a:r>
              <a:rPr lang="en-US" dirty="0" err="1" smtClean="0"/>
              <a:t>Sunte</a:t>
            </a:r>
            <a:r>
              <a:rPr lang="ro-RO" dirty="0" smtClean="0"/>
              <a:t>ț</a:t>
            </a:r>
            <a:r>
              <a:rPr lang="en-US" dirty="0" smtClean="0"/>
              <a:t>i </a:t>
            </a:r>
            <a:r>
              <a:rPr lang="en-US" dirty="0" err="1" smtClean="0"/>
              <a:t>implicat</a:t>
            </a:r>
            <a:r>
              <a:rPr lang="en-US" dirty="0" smtClean="0"/>
              <a:t> </a:t>
            </a:r>
            <a:r>
              <a:rPr lang="ro-RO" dirty="0" smtClean="0"/>
              <a:t>î</a:t>
            </a:r>
            <a:r>
              <a:rPr lang="en-US" dirty="0" smtClean="0"/>
              <a:t>n </a:t>
            </a:r>
            <a:r>
              <a:rPr lang="en-US" dirty="0" err="1" smtClean="0"/>
              <a:t>vreun</a:t>
            </a:r>
            <a:r>
              <a:rPr lang="en-US" dirty="0" smtClean="0"/>
              <a:t> </a:t>
            </a:r>
            <a:r>
              <a:rPr lang="en-US" dirty="0" err="1" smtClean="0"/>
              <a:t>grup</a:t>
            </a:r>
            <a:r>
              <a:rPr lang="en-US" dirty="0" smtClean="0"/>
              <a:t> </a:t>
            </a:r>
            <a:r>
              <a:rPr lang="en-US" dirty="0" err="1" smtClean="0"/>
              <a:t>terorist</a:t>
            </a:r>
            <a:r>
              <a:rPr lang="en-US" dirty="0" smtClean="0"/>
              <a:t>?” (la </a:t>
            </a:r>
            <a:r>
              <a:rPr lang="en-US" dirty="0" err="1" smtClean="0"/>
              <a:t>aeroport</a:t>
            </a:r>
            <a:r>
              <a:rPr lang="en-US" dirty="0" smtClean="0"/>
              <a:t>) – </a:t>
            </a:r>
            <a:r>
              <a:rPr lang="ro-RO" dirty="0" err="1"/>
              <a:t>î</a:t>
            </a:r>
            <a:r>
              <a:rPr lang="en-US" dirty="0" err="1" smtClean="0"/>
              <a:t>ntrebare</a:t>
            </a:r>
            <a:r>
              <a:rPr lang="en-US" dirty="0" smtClean="0"/>
              <a:t> f</a:t>
            </a:r>
            <a:r>
              <a:rPr lang="ro-RO" dirty="0" smtClean="0"/>
              <a:t>ă</a:t>
            </a:r>
            <a:r>
              <a:rPr lang="en-US" dirty="0" smtClean="0"/>
              <a:t>r</a:t>
            </a:r>
            <a:r>
              <a:rPr lang="ro-RO" dirty="0" smtClean="0"/>
              <a:t>ă</a:t>
            </a:r>
            <a:r>
              <a:rPr lang="en-US" dirty="0" smtClean="0"/>
              <a:t> </a:t>
            </a:r>
            <a:r>
              <a:rPr lang="en-US" dirty="0" err="1" smtClean="0"/>
              <a:t>sens.</a:t>
            </a:r>
            <a:endParaRPr lang="en-US" dirty="0" smtClean="0"/>
          </a:p>
        </p:txBody>
      </p:sp>
    </p:spTree>
    <p:extLst>
      <p:ext uri="{BB962C8B-B14F-4D97-AF65-F5344CB8AC3E}">
        <p14:creationId xmlns:p14="http://schemas.microsoft.com/office/powerpoint/2010/main" val="4070674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Capcane</a:t>
            </a:r>
            <a:r>
              <a:rPr lang="en-US" dirty="0" smtClean="0"/>
              <a:t> </a:t>
            </a:r>
            <a:r>
              <a:rPr lang="en-US" dirty="0" err="1" smtClean="0"/>
              <a:t>lingvistice</a:t>
            </a:r>
            <a:r>
              <a:rPr lang="en-US" dirty="0" smtClean="0"/>
              <a:t> – </a:t>
            </a:r>
            <a:r>
              <a:rPr lang="en-US" dirty="0" err="1" smtClean="0"/>
              <a:t>implica</a:t>
            </a:r>
            <a:r>
              <a:rPr lang="ro-RO" dirty="0" smtClean="0"/>
              <a:t>ț</a:t>
            </a:r>
            <a:r>
              <a:rPr lang="en-US" dirty="0" smtClean="0"/>
              <a:t>ii </a:t>
            </a:r>
            <a:r>
              <a:rPr lang="en-US" dirty="0" smtClean="0"/>
              <a:t>false</a:t>
            </a:r>
            <a:endParaRPr lang="en-US" dirty="0"/>
          </a:p>
        </p:txBody>
      </p:sp>
      <p:sp>
        <p:nvSpPr>
          <p:cNvPr id="3" name="Content Placeholder 2"/>
          <p:cNvSpPr>
            <a:spLocks noGrp="1"/>
          </p:cNvSpPr>
          <p:nvPr>
            <p:ph idx="1"/>
          </p:nvPr>
        </p:nvSpPr>
        <p:spPr/>
        <p:txBody>
          <a:bodyPr/>
          <a:lstStyle/>
          <a:p>
            <a:pPr>
              <a:buNone/>
            </a:pPr>
            <a:r>
              <a:rPr lang="en-US" dirty="0" smtClean="0"/>
              <a:t>“Cu un </a:t>
            </a:r>
            <a:r>
              <a:rPr lang="en-US" dirty="0" err="1" smtClean="0"/>
              <a:t>pahar</a:t>
            </a:r>
            <a:r>
              <a:rPr lang="en-US" dirty="0" smtClean="0"/>
              <a:t> de </a:t>
            </a:r>
            <a:r>
              <a:rPr lang="en-US" dirty="0" err="1" smtClean="0"/>
              <a:t>lapte</a:t>
            </a:r>
            <a:r>
              <a:rPr lang="en-US" dirty="0" smtClean="0"/>
              <a:t>, </a:t>
            </a:r>
            <a:r>
              <a:rPr lang="en-US" dirty="0" err="1" smtClean="0"/>
              <a:t>batonul</a:t>
            </a:r>
            <a:r>
              <a:rPr lang="en-US" dirty="0" smtClean="0"/>
              <a:t> </a:t>
            </a:r>
            <a:r>
              <a:rPr lang="en-US" dirty="0" smtClean="0"/>
              <a:t>v</a:t>
            </a:r>
            <a:r>
              <a:rPr lang="ro-RO" dirty="0" smtClean="0"/>
              <a:t>ă</a:t>
            </a:r>
            <a:r>
              <a:rPr lang="en-US" dirty="0" smtClean="0"/>
              <a:t> </a:t>
            </a:r>
            <a:r>
              <a:rPr lang="en-US" dirty="0" err="1" smtClean="0"/>
              <a:t>ofer</a:t>
            </a:r>
            <a:r>
              <a:rPr lang="ro-RO" dirty="0" smtClean="0"/>
              <a:t>ă</a:t>
            </a:r>
            <a:r>
              <a:rPr lang="en-US" dirty="0" smtClean="0"/>
              <a:t> </a:t>
            </a:r>
            <a:r>
              <a:rPr lang="en-US" dirty="0" smtClean="0"/>
              <a:t>25% din </a:t>
            </a:r>
            <a:r>
              <a:rPr lang="en-US" dirty="0" err="1" smtClean="0"/>
              <a:t>doza</a:t>
            </a:r>
            <a:r>
              <a:rPr lang="en-US" dirty="0" smtClean="0"/>
              <a:t> de </a:t>
            </a:r>
            <a:r>
              <a:rPr lang="en-US" dirty="0" err="1" smtClean="0"/>
              <a:t>proteine</a:t>
            </a:r>
            <a:r>
              <a:rPr lang="en-US" dirty="0" smtClean="0"/>
              <a:t> </a:t>
            </a:r>
            <a:r>
              <a:rPr lang="en-US" dirty="0" err="1" smtClean="0"/>
              <a:t>recomandat</a:t>
            </a:r>
            <a:r>
              <a:rPr lang="ro-RO" dirty="0" smtClean="0"/>
              <a:t>ă</a:t>
            </a:r>
            <a:r>
              <a:rPr lang="en-US" dirty="0" smtClean="0"/>
              <a:t>” </a:t>
            </a:r>
            <a:r>
              <a:rPr lang="en-US" dirty="0" smtClean="0"/>
              <a:t>(</a:t>
            </a:r>
            <a:r>
              <a:rPr lang="en-US" dirty="0" err="1" smtClean="0"/>
              <a:t>reclam</a:t>
            </a:r>
            <a:r>
              <a:rPr lang="ro-RO" dirty="0" smtClean="0"/>
              <a:t>ă</a:t>
            </a:r>
            <a:r>
              <a:rPr lang="en-US" dirty="0" smtClean="0"/>
              <a:t> </a:t>
            </a:r>
            <a:r>
              <a:rPr lang="en-US" dirty="0" smtClean="0"/>
              <a:t>la un baton de </a:t>
            </a:r>
            <a:r>
              <a:rPr lang="en-US" dirty="0" err="1" smtClean="0"/>
              <a:t>cereale</a:t>
            </a:r>
            <a:r>
              <a:rPr lang="en-US" dirty="0" smtClean="0"/>
              <a:t>)</a:t>
            </a:r>
          </a:p>
          <a:p>
            <a:pPr>
              <a:buNone/>
            </a:pPr>
            <a:r>
              <a:rPr lang="en-US" dirty="0" smtClean="0"/>
              <a:t>“Nu </a:t>
            </a:r>
            <a:r>
              <a:rPr lang="en-US" dirty="0" smtClean="0"/>
              <a:t>con</a:t>
            </a:r>
            <a:r>
              <a:rPr lang="ro-RO" dirty="0" smtClean="0"/>
              <a:t>ț</a:t>
            </a:r>
            <a:r>
              <a:rPr lang="en-US" dirty="0" err="1" smtClean="0"/>
              <a:t>ine</a:t>
            </a:r>
            <a:r>
              <a:rPr lang="en-US" dirty="0" smtClean="0"/>
              <a:t> </a:t>
            </a:r>
            <a:r>
              <a:rPr lang="en-US" dirty="0" err="1" smtClean="0"/>
              <a:t>colesterol</a:t>
            </a:r>
            <a:r>
              <a:rPr lang="en-US" dirty="0" smtClean="0"/>
              <a:t>” (</a:t>
            </a:r>
            <a:r>
              <a:rPr lang="en-US" dirty="0" err="1" smtClean="0"/>
              <a:t>dar</a:t>
            </a:r>
            <a:r>
              <a:rPr lang="en-US" dirty="0" smtClean="0"/>
              <a:t> </a:t>
            </a:r>
            <a:r>
              <a:rPr lang="en-US" dirty="0" smtClean="0"/>
              <a:t>gr</a:t>
            </a:r>
            <a:r>
              <a:rPr lang="ro-RO" dirty="0" smtClean="0"/>
              <a:t>ă</a:t>
            </a:r>
            <a:r>
              <a:rPr lang="en-US" dirty="0" smtClean="0"/>
              <a:t>simile </a:t>
            </a:r>
            <a:r>
              <a:rPr lang="en-US" dirty="0" smtClean="0"/>
              <a:t>saturate se </a:t>
            </a:r>
            <a:r>
              <a:rPr lang="en-US" dirty="0" smtClean="0"/>
              <a:t>transform</a:t>
            </a:r>
            <a:r>
              <a:rPr lang="ro-RO" dirty="0" smtClean="0"/>
              <a:t>ă</a:t>
            </a:r>
            <a:r>
              <a:rPr lang="en-US" dirty="0" smtClean="0"/>
              <a:t> </a:t>
            </a:r>
            <a:r>
              <a:rPr lang="ro-RO" dirty="0"/>
              <a:t>î</a:t>
            </a:r>
            <a:r>
              <a:rPr lang="en-US" dirty="0" smtClean="0"/>
              <a:t>n </a:t>
            </a:r>
            <a:r>
              <a:rPr lang="en-US" dirty="0" err="1" smtClean="0"/>
              <a:t>colesterol</a:t>
            </a:r>
            <a:r>
              <a:rPr lang="en-US" dirty="0" smtClean="0"/>
              <a:t>)</a:t>
            </a:r>
          </a:p>
          <a:p>
            <a:pPr>
              <a:buNone/>
            </a:pPr>
            <a:r>
              <a:rPr lang="en-US" dirty="0" smtClean="0"/>
              <a:t>“</a:t>
            </a:r>
            <a:r>
              <a:rPr lang="en-US" dirty="0" err="1" smtClean="0"/>
              <a:t>Lapte</a:t>
            </a:r>
            <a:r>
              <a:rPr lang="en-US" dirty="0" smtClean="0"/>
              <a:t> cu 2% </a:t>
            </a:r>
            <a:r>
              <a:rPr lang="en-US" dirty="0" smtClean="0"/>
              <a:t>gr</a:t>
            </a:r>
            <a:r>
              <a:rPr lang="ro-RO" dirty="0" smtClean="0"/>
              <a:t>ă</a:t>
            </a:r>
            <a:r>
              <a:rPr lang="en-US" dirty="0" err="1" smtClean="0"/>
              <a:t>sime</a:t>
            </a:r>
            <a:r>
              <a:rPr lang="en-US" dirty="0" smtClean="0"/>
              <a:t>” (31% din </a:t>
            </a:r>
            <a:r>
              <a:rPr lang="en-US" dirty="0" err="1" smtClean="0"/>
              <a:t>calorii</a:t>
            </a:r>
            <a:r>
              <a:rPr lang="en-US" dirty="0" smtClean="0"/>
              <a:t> </a:t>
            </a:r>
            <a:r>
              <a:rPr lang="en-US" dirty="0" err="1" smtClean="0"/>
              <a:t>provin</a:t>
            </a:r>
            <a:r>
              <a:rPr lang="en-US" dirty="0" smtClean="0"/>
              <a:t> din </a:t>
            </a:r>
            <a:r>
              <a:rPr lang="en-US" dirty="0" smtClean="0"/>
              <a:t>gr</a:t>
            </a:r>
            <a:r>
              <a:rPr lang="ro-RO" dirty="0" smtClean="0"/>
              <a:t>ă</a:t>
            </a:r>
            <a:r>
              <a:rPr lang="en-US" dirty="0" err="1" smtClean="0"/>
              <a:t>sime</a:t>
            </a:r>
            <a:r>
              <a:rPr lang="en-US" dirty="0" smtClean="0"/>
              <a:t>!)</a:t>
            </a:r>
          </a:p>
          <a:p>
            <a:pPr>
              <a:buNone/>
            </a:pPr>
            <a:endParaRPr lang="en-US" dirty="0"/>
          </a:p>
        </p:txBody>
      </p:sp>
    </p:spTree>
    <p:extLst>
      <p:ext uri="{BB962C8B-B14F-4D97-AF65-F5344CB8AC3E}">
        <p14:creationId xmlns:p14="http://schemas.microsoft.com/office/powerpoint/2010/main" val="26129151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Limbaj pretențios</a:t>
            </a:r>
            <a:endParaRPr lang="en-US" dirty="0"/>
          </a:p>
        </p:txBody>
      </p:sp>
      <p:sp>
        <p:nvSpPr>
          <p:cNvPr id="3" name="Content Placeholder 2"/>
          <p:cNvSpPr>
            <a:spLocks noGrp="1"/>
          </p:cNvSpPr>
          <p:nvPr>
            <p:ph sz="quarter" idx="1"/>
          </p:nvPr>
        </p:nvSpPr>
        <p:spPr/>
        <p:txBody>
          <a:bodyPr/>
          <a:lstStyle/>
          <a:p>
            <a:pPr marL="0" indent="0">
              <a:buNone/>
            </a:pPr>
            <a:r>
              <a:rPr lang="en-US" dirty="0" smtClean="0"/>
              <a:t>“</a:t>
            </a:r>
            <a:r>
              <a:rPr lang="ro-RO" dirty="0" smtClean="0"/>
              <a:t>Pare inteligent, dar nu îmi dau seama ce spune.</a:t>
            </a:r>
            <a:r>
              <a:rPr lang="en-US" dirty="0" smtClean="0"/>
              <a:t>”</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2514600"/>
            <a:ext cx="5867400" cy="4114800"/>
          </a:xfrm>
          <a:prstGeom prst="rect">
            <a:avLst/>
          </a:prstGeom>
        </p:spPr>
      </p:pic>
    </p:spTree>
    <p:extLst>
      <p:ext uri="{BB962C8B-B14F-4D97-AF65-F5344CB8AC3E}">
        <p14:creationId xmlns:p14="http://schemas.microsoft.com/office/powerpoint/2010/main" val="15490279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2504" y="1600200"/>
            <a:ext cx="5398991" cy="4525963"/>
          </a:xfrm>
        </p:spPr>
      </p:pic>
    </p:spTree>
    <p:extLst>
      <p:ext uri="{BB962C8B-B14F-4D97-AF65-F5344CB8AC3E}">
        <p14:creationId xmlns:p14="http://schemas.microsoft.com/office/powerpoint/2010/main" val="3984521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lstStyle/>
          <a:p>
            <a:r>
              <a:rPr lang="ro-RO" dirty="0" smtClean="0"/>
              <a:t>În cadrul </a:t>
            </a:r>
            <a:r>
              <a:rPr lang="ro-RO" dirty="0" smtClean="0"/>
              <a:t>unei definiții, definitorul </a:t>
            </a:r>
            <a:r>
              <a:rPr lang="ro-RO" dirty="0" smtClean="0"/>
              <a:t>exprimă proprietățiile ESENȚIALE ale definitului</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1676400"/>
            <a:ext cx="5905500" cy="4429125"/>
          </a:xfrm>
          <a:prstGeom prst="rect">
            <a:avLst/>
          </a:prstGeom>
        </p:spPr>
      </p:pic>
    </p:spTree>
    <p:extLst>
      <p:ext uri="{BB962C8B-B14F-4D97-AF65-F5344CB8AC3E}">
        <p14:creationId xmlns:p14="http://schemas.microsoft.com/office/powerpoint/2010/main" val="2973268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4343400"/>
            <a:ext cx="1676400" cy="457200"/>
          </a:xfrm>
        </p:spPr>
        <p:txBody>
          <a:bodyPr>
            <a:normAutofit fontScale="90000"/>
          </a:bodyPr>
          <a:lstStyle/>
          <a:p>
            <a:r>
              <a:rPr lang="ro-RO" sz="2800" dirty="0" smtClean="0"/>
              <a:t>Ext.(avion)</a:t>
            </a:r>
            <a:endParaRPr lang="en-US" sz="2800" dirty="0"/>
          </a:p>
        </p:txBody>
      </p:sp>
      <p:sp>
        <p:nvSpPr>
          <p:cNvPr id="3" name="Content Placeholder 2"/>
          <p:cNvSpPr>
            <a:spLocks noGrp="1"/>
          </p:cNvSpPr>
          <p:nvPr>
            <p:ph idx="1"/>
          </p:nvPr>
        </p:nvSpPr>
        <p:spPr>
          <a:xfrm>
            <a:off x="457200" y="990600"/>
            <a:ext cx="8229600" cy="3200400"/>
          </a:xfrm>
        </p:spPr>
        <p:txBody>
          <a:bodyPr>
            <a:normAutofit fontScale="92500" lnSpcReduction="20000"/>
          </a:bodyPr>
          <a:lstStyle/>
          <a:p>
            <a:pPr marL="514350" indent="-514350">
              <a:buAutoNum type="arabicParenBoth"/>
            </a:pPr>
            <a:r>
              <a:rPr lang="ro-RO" dirty="0" smtClean="0"/>
              <a:t>Definiții prea largi</a:t>
            </a:r>
          </a:p>
          <a:p>
            <a:pPr marL="514350" indent="-514350">
              <a:buFontTx/>
              <a:buChar char="-"/>
            </a:pPr>
            <a:r>
              <a:rPr lang="ro-RO" dirty="0" smtClean="0"/>
              <a:t>Expresia prin care definim (</a:t>
            </a:r>
            <a:r>
              <a:rPr lang="ro-RO" dirty="0" smtClean="0">
                <a:solidFill>
                  <a:srgbClr val="FF0000"/>
                </a:solidFill>
              </a:rPr>
              <a:t>definiens</a:t>
            </a:r>
            <a:r>
              <a:rPr lang="ro-RO" dirty="0" smtClean="0"/>
              <a:t>) se aplică unor obiecte cărora nu li se </a:t>
            </a:r>
            <a:r>
              <a:rPr lang="ro-RO" dirty="0" smtClean="0"/>
              <a:t>aplică </a:t>
            </a:r>
            <a:r>
              <a:rPr lang="ro-RO" dirty="0" smtClean="0"/>
              <a:t>termenul de definit (</a:t>
            </a:r>
            <a:r>
              <a:rPr lang="ro-RO" dirty="0" smtClean="0">
                <a:solidFill>
                  <a:srgbClr val="FF0000"/>
                </a:solidFill>
              </a:rPr>
              <a:t>definiendum</a:t>
            </a:r>
            <a:r>
              <a:rPr lang="ro-RO" dirty="0" smtClean="0"/>
              <a:t>)</a:t>
            </a:r>
          </a:p>
          <a:p>
            <a:pPr marL="514350" indent="-514350">
              <a:buFontTx/>
              <a:buChar char="-"/>
            </a:pPr>
            <a:r>
              <a:rPr lang="ro-RO" dirty="0" smtClean="0"/>
              <a:t>Cu alte cuvinte: extensiunea definiendum-ului este strict inclusă extensiunii definiens-ului.</a:t>
            </a:r>
          </a:p>
          <a:p>
            <a:pPr marL="514350" indent="-514350">
              <a:buNone/>
            </a:pPr>
            <a:r>
              <a:rPr lang="ro-RO" dirty="0" smtClean="0"/>
              <a:t>Exemplu: avion = aparat de zbor</a:t>
            </a:r>
          </a:p>
        </p:txBody>
      </p:sp>
      <p:sp>
        <p:nvSpPr>
          <p:cNvPr id="4" name="Oval 3"/>
          <p:cNvSpPr/>
          <p:nvPr/>
        </p:nvSpPr>
        <p:spPr>
          <a:xfrm>
            <a:off x="2362200" y="4038600"/>
            <a:ext cx="3200400" cy="1905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971800" y="4495800"/>
            <a:ext cx="1752600" cy="9906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5" idx="6"/>
          </p:cNvCxnSpPr>
          <p:nvPr/>
        </p:nvCxnSpPr>
        <p:spPr>
          <a:xfrm flipV="1">
            <a:off x="4724400" y="4572000"/>
            <a:ext cx="1295400" cy="4191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609600" y="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o-RO" sz="4400" b="0" i="0" u="none" strike="noStrike" kern="1200" cap="none" spc="0" normalizeH="0" baseline="0" noProof="0" dirty="0" smtClean="0">
                <a:ln>
                  <a:noFill/>
                </a:ln>
                <a:solidFill>
                  <a:schemeClr val="tx1"/>
                </a:solidFill>
                <a:effectLst/>
                <a:uLnTx/>
                <a:uFillTx/>
                <a:latin typeface="+mj-lt"/>
                <a:ea typeface="+mj-ea"/>
                <a:cs typeface="+mj-cs"/>
              </a:rPr>
              <a:t>Tipuri de definiții</a:t>
            </a: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0" name="Straight Arrow Connector 9"/>
          <p:cNvCxnSpPr/>
          <p:nvPr/>
        </p:nvCxnSpPr>
        <p:spPr>
          <a:xfrm flipH="1">
            <a:off x="1600200" y="5105400"/>
            <a:ext cx="76200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p:nvSpPr>
        <p:spPr>
          <a:xfrm>
            <a:off x="533400" y="5410200"/>
            <a:ext cx="1905000" cy="7620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o-RO" sz="2800" b="0" i="0" u="none" strike="noStrike" kern="1200" cap="none" spc="0" normalizeH="0" baseline="0" noProof="0" dirty="0" smtClean="0">
                <a:ln>
                  <a:noFill/>
                </a:ln>
                <a:solidFill>
                  <a:schemeClr val="tx1"/>
                </a:solidFill>
                <a:effectLst/>
                <a:uLnTx/>
                <a:uFillTx/>
                <a:latin typeface="+mj-lt"/>
                <a:ea typeface="+mj-ea"/>
                <a:cs typeface="+mj-cs"/>
              </a:rPr>
              <a:t>Ext.(aparat de zbor)</a:t>
            </a:r>
            <a:endParaRPr kumimoji="0" lang="en-US" sz="28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4" name="Straight Arrow Connector 13"/>
          <p:cNvCxnSpPr/>
          <p:nvPr/>
        </p:nvCxnSpPr>
        <p:spPr>
          <a:xfrm>
            <a:off x="5029200" y="5334000"/>
            <a:ext cx="91440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itle 1"/>
          <p:cNvSpPr txBox="1">
            <a:spLocks/>
          </p:cNvSpPr>
          <p:nvPr/>
        </p:nvSpPr>
        <p:spPr>
          <a:xfrm>
            <a:off x="5791200" y="5638800"/>
            <a:ext cx="1676400" cy="457200"/>
          </a:xfrm>
          <a:prstGeom prst="rect">
            <a:avLst/>
          </a:prstGeom>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o-RO" sz="2800" b="0" i="0" u="none" strike="noStrike" kern="1200" cap="none" spc="0" normalizeH="0" baseline="0" noProof="0" dirty="0" smtClean="0">
                <a:ln>
                  <a:noFill/>
                </a:ln>
                <a:solidFill>
                  <a:schemeClr val="tx1"/>
                </a:solidFill>
                <a:effectLst/>
                <a:uLnTx/>
                <a:uFillTx/>
                <a:latin typeface="+mj-lt"/>
                <a:ea typeface="+mj-ea"/>
                <a:cs typeface="+mj-cs"/>
              </a:rPr>
              <a:t>elicopter</a:t>
            </a:r>
            <a:endParaRPr kumimoji="0" lang="en-US" sz="2800" b="0" i="0" u="none" strike="noStrike" kern="1200" cap="none" spc="0" normalizeH="0" baseline="0" noProof="0" dirty="0" smtClean="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471393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ro-RO" dirty="0" smtClean="0"/>
              <a:t>Tipuri de definiții</a:t>
            </a:r>
            <a:endParaRPr lang="en-US" dirty="0"/>
          </a:p>
        </p:txBody>
      </p:sp>
      <p:sp>
        <p:nvSpPr>
          <p:cNvPr id="3" name="Content Placeholder 2"/>
          <p:cNvSpPr>
            <a:spLocks noGrp="1"/>
          </p:cNvSpPr>
          <p:nvPr>
            <p:ph idx="1"/>
          </p:nvPr>
        </p:nvSpPr>
        <p:spPr>
          <a:xfrm>
            <a:off x="457200" y="1066800"/>
            <a:ext cx="8229600" cy="3124200"/>
          </a:xfrm>
        </p:spPr>
        <p:txBody>
          <a:bodyPr>
            <a:normAutofit fontScale="85000" lnSpcReduction="10000"/>
          </a:bodyPr>
          <a:lstStyle/>
          <a:p>
            <a:r>
              <a:rPr lang="ro-RO" dirty="0" smtClean="0"/>
              <a:t>Definiții prea înguste</a:t>
            </a:r>
            <a:endParaRPr lang="ro-RO" dirty="0"/>
          </a:p>
          <a:p>
            <a:pPr>
              <a:buNone/>
            </a:pPr>
            <a:r>
              <a:rPr lang="ro-RO" dirty="0" smtClean="0">
                <a:solidFill>
                  <a:srgbClr val="FF0000"/>
                </a:solidFill>
              </a:rPr>
              <a:t>Definiendum-ul</a:t>
            </a:r>
            <a:r>
              <a:rPr lang="ro-RO" dirty="0" smtClean="0"/>
              <a:t> (termenul de definit) se aplică mai multor lucruri decât </a:t>
            </a:r>
            <a:r>
              <a:rPr lang="ro-RO" dirty="0" smtClean="0">
                <a:solidFill>
                  <a:srgbClr val="FF0000"/>
                </a:solidFill>
              </a:rPr>
              <a:t>definiens-ul</a:t>
            </a:r>
            <a:r>
              <a:rPr lang="ro-RO" dirty="0" smtClean="0"/>
              <a:t> (expresia prin care definim).</a:t>
            </a:r>
          </a:p>
          <a:p>
            <a:pPr>
              <a:buNone/>
            </a:pPr>
            <a:r>
              <a:rPr lang="ro-RO" dirty="0" smtClean="0"/>
              <a:t>Sau: extensiunea definiendum-ului include strict extensiunea definiens-ului.</a:t>
            </a:r>
          </a:p>
          <a:p>
            <a:pPr>
              <a:buNone/>
            </a:pPr>
            <a:r>
              <a:rPr lang="ro-RO" dirty="0" smtClean="0"/>
              <a:t>Exemplu: religie = sistem de credințe ce include venerarea unui creator al Universului</a:t>
            </a:r>
            <a:endParaRPr lang="en-US" dirty="0"/>
          </a:p>
        </p:txBody>
      </p:sp>
      <p:sp>
        <p:nvSpPr>
          <p:cNvPr id="4" name="Title 1"/>
          <p:cNvSpPr txBox="1">
            <a:spLocks/>
          </p:cNvSpPr>
          <p:nvPr/>
        </p:nvSpPr>
        <p:spPr>
          <a:xfrm>
            <a:off x="6324600" y="3962400"/>
            <a:ext cx="2514600" cy="16764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o-RO" sz="2800" b="0" i="0" u="none" strike="noStrike" kern="1200" cap="none" spc="0" normalizeH="0" baseline="0" noProof="0" dirty="0" smtClean="0">
                <a:ln>
                  <a:noFill/>
                </a:ln>
                <a:solidFill>
                  <a:schemeClr val="tx1"/>
                </a:solidFill>
                <a:effectLst/>
                <a:uLnTx/>
                <a:uFillTx/>
                <a:latin typeface="+mj-lt"/>
                <a:ea typeface="+mj-ea"/>
                <a:cs typeface="+mj-cs"/>
              </a:rPr>
              <a:t>Ext.(sistem</a:t>
            </a:r>
            <a:r>
              <a:rPr kumimoji="0" lang="ro-RO" sz="2800" b="0" i="0" u="none" strike="noStrike" kern="1200" cap="none" spc="0" normalizeH="0" noProof="0" dirty="0" smtClean="0">
                <a:ln>
                  <a:noFill/>
                </a:ln>
                <a:solidFill>
                  <a:schemeClr val="tx1"/>
                </a:solidFill>
                <a:effectLst/>
                <a:uLnTx/>
                <a:uFillTx/>
                <a:latin typeface="+mj-lt"/>
                <a:ea typeface="+mj-ea"/>
                <a:cs typeface="+mj-cs"/>
              </a:rPr>
              <a:t> de credințe ce include venerarea unui </a:t>
            </a:r>
            <a:r>
              <a:rPr kumimoji="0" lang="ro-RO" sz="2800" b="0" i="0" u="none" strike="noStrike" kern="1200" cap="none" spc="0" normalizeH="0" noProof="0" dirty="0" smtClean="0">
                <a:ln>
                  <a:noFill/>
                </a:ln>
                <a:solidFill>
                  <a:schemeClr val="tx1"/>
                </a:solidFill>
                <a:effectLst/>
                <a:uLnTx/>
                <a:uFillTx/>
                <a:latin typeface="+mj-lt"/>
                <a:ea typeface="+mj-ea"/>
                <a:cs typeface="+mj-cs"/>
              </a:rPr>
              <a:t>creator </a:t>
            </a:r>
            <a:r>
              <a:rPr kumimoji="0" lang="ro-RO" sz="2800" b="0" i="0" u="none" strike="noStrike" kern="1200" cap="none" spc="0" normalizeH="0" noProof="0" dirty="0" smtClean="0">
                <a:ln>
                  <a:noFill/>
                </a:ln>
                <a:solidFill>
                  <a:schemeClr val="tx1"/>
                </a:solidFill>
                <a:effectLst/>
                <a:uLnTx/>
                <a:uFillTx/>
                <a:latin typeface="+mj-lt"/>
                <a:ea typeface="+mj-ea"/>
                <a:cs typeface="+mj-cs"/>
              </a:rPr>
              <a:t>al Universului</a:t>
            </a:r>
            <a:r>
              <a:rPr kumimoji="0" lang="ro-RO" sz="2800" b="0" i="0" u="none" strike="noStrike" kern="1200" cap="none" spc="0" normalizeH="0" baseline="0" noProof="0" dirty="0" smtClean="0">
                <a:ln>
                  <a:noFill/>
                </a:ln>
                <a:solidFill>
                  <a:schemeClr val="tx1"/>
                </a:solidFill>
                <a:effectLst/>
                <a:uLnTx/>
                <a:uFillTx/>
                <a:latin typeface="+mj-lt"/>
                <a:ea typeface="+mj-ea"/>
                <a:cs typeface="+mj-cs"/>
              </a:rPr>
              <a:t>)</a:t>
            </a:r>
            <a:endParaRPr kumimoji="0" lang="en-US" sz="28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5" name="Oval 4"/>
          <p:cNvSpPr/>
          <p:nvPr/>
        </p:nvSpPr>
        <p:spPr>
          <a:xfrm>
            <a:off x="2590800" y="4495800"/>
            <a:ext cx="3200400" cy="1905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200400" y="4953000"/>
            <a:ext cx="1752600" cy="9906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6" idx="6"/>
          </p:cNvCxnSpPr>
          <p:nvPr/>
        </p:nvCxnSpPr>
        <p:spPr>
          <a:xfrm flipV="1">
            <a:off x="4953000" y="5029200"/>
            <a:ext cx="1295400" cy="4191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828800" y="5562600"/>
            <a:ext cx="76200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762000" y="5867400"/>
            <a:ext cx="1905000" cy="7620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o-RO" sz="2800" b="0" i="0" u="none" strike="noStrike" kern="1200" cap="none" spc="0" normalizeH="0" baseline="0" noProof="0" dirty="0" smtClean="0">
                <a:ln>
                  <a:noFill/>
                </a:ln>
                <a:solidFill>
                  <a:schemeClr val="tx1"/>
                </a:solidFill>
                <a:effectLst/>
                <a:uLnTx/>
                <a:uFillTx/>
                <a:latin typeface="+mj-lt"/>
                <a:ea typeface="+mj-ea"/>
                <a:cs typeface="+mj-cs"/>
              </a:rPr>
              <a:t>Ext.(religie)</a:t>
            </a:r>
            <a:endParaRPr kumimoji="0" lang="en-US" sz="28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0" name="Straight Arrow Connector 9"/>
          <p:cNvCxnSpPr/>
          <p:nvPr/>
        </p:nvCxnSpPr>
        <p:spPr>
          <a:xfrm>
            <a:off x="4419600" y="5562600"/>
            <a:ext cx="1752600" cy="762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6096000" y="6096000"/>
            <a:ext cx="1676400" cy="457200"/>
          </a:xfrm>
          <a:prstGeom prst="rect">
            <a:avLst/>
          </a:prstGeom>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ro-RO" sz="2800" dirty="0">
                <a:latin typeface="+mj-lt"/>
                <a:ea typeface="+mj-ea"/>
                <a:cs typeface="+mj-cs"/>
              </a:rPr>
              <a:t>c</a:t>
            </a:r>
            <a:r>
              <a:rPr kumimoji="0" lang="ro-RO" sz="2800" b="0" i="0" u="none" strike="noStrike" kern="1200" cap="none" spc="0" normalizeH="0" baseline="0" noProof="0" dirty="0" smtClean="0">
                <a:ln>
                  <a:noFill/>
                </a:ln>
                <a:solidFill>
                  <a:schemeClr val="tx1"/>
                </a:solidFill>
                <a:effectLst/>
                <a:uLnTx/>
                <a:uFillTx/>
                <a:latin typeface="+mj-lt"/>
                <a:ea typeface="+mj-ea"/>
                <a:cs typeface="+mj-cs"/>
              </a:rPr>
              <a:t>reștinism</a:t>
            </a:r>
            <a:endParaRPr kumimoji="0" lang="en-US" sz="28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4" name="Straight Arrow Connector 13"/>
          <p:cNvCxnSpPr/>
          <p:nvPr/>
        </p:nvCxnSpPr>
        <p:spPr>
          <a:xfrm flipH="1" flipV="1">
            <a:off x="1828800" y="4876800"/>
            <a:ext cx="114300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itle 1"/>
          <p:cNvSpPr txBox="1">
            <a:spLocks/>
          </p:cNvSpPr>
          <p:nvPr/>
        </p:nvSpPr>
        <p:spPr>
          <a:xfrm>
            <a:off x="457200" y="4343400"/>
            <a:ext cx="1676400" cy="457200"/>
          </a:xfrm>
          <a:prstGeom prst="rect">
            <a:avLst/>
          </a:prstGeom>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ro-RO" sz="2800" dirty="0" smtClean="0">
                <a:latin typeface="+mj-lt"/>
                <a:ea typeface="+mj-ea"/>
                <a:cs typeface="+mj-cs"/>
              </a:rPr>
              <a:t>daoism</a:t>
            </a:r>
            <a:endParaRPr kumimoji="0" lang="en-US" sz="2800" b="0" i="0" u="none" strike="noStrike" kern="1200" cap="none" spc="0" normalizeH="0" baseline="0" noProof="0" dirty="0" smtClean="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20270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3810000" y="3581400"/>
            <a:ext cx="2895600" cy="1905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ro-RO" dirty="0" smtClean="0"/>
              <a:t>Tipuri de definiții</a:t>
            </a:r>
            <a:endParaRPr lang="en-US" dirty="0"/>
          </a:p>
        </p:txBody>
      </p:sp>
      <p:sp>
        <p:nvSpPr>
          <p:cNvPr id="3" name="Content Placeholder 2"/>
          <p:cNvSpPr>
            <a:spLocks noGrp="1"/>
          </p:cNvSpPr>
          <p:nvPr>
            <p:ph idx="1"/>
          </p:nvPr>
        </p:nvSpPr>
        <p:spPr>
          <a:xfrm>
            <a:off x="457200" y="1600201"/>
            <a:ext cx="8229600" cy="1219200"/>
          </a:xfrm>
        </p:spPr>
        <p:txBody>
          <a:bodyPr>
            <a:normAutofit fontScale="85000" lnSpcReduction="20000"/>
          </a:bodyPr>
          <a:lstStyle/>
          <a:p>
            <a:r>
              <a:rPr lang="ro-RO" dirty="0" smtClean="0"/>
              <a:t>Definiții prea largi și prea înguste</a:t>
            </a:r>
          </a:p>
          <a:p>
            <a:pPr>
              <a:buNone/>
            </a:pPr>
            <a:r>
              <a:rPr lang="ro-RO" dirty="0" smtClean="0"/>
              <a:t>Exemplu: curajos = </a:t>
            </a:r>
            <a:r>
              <a:rPr lang="ro-RO" dirty="0" smtClean="0"/>
              <a:t>persoană </a:t>
            </a:r>
            <a:r>
              <a:rPr lang="ro-RO" dirty="0" smtClean="0"/>
              <a:t>ce nu fuge din calea</a:t>
            </a:r>
            <a:r>
              <a:rPr lang="en-US" dirty="0" smtClean="0"/>
              <a:t> </a:t>
            </a:r>
            <a:r>
              <a:rPr lang="ro-RO" dirty="0" smtClean="0"/>
              <a:t>pericolului</a:t>
            </a:r>
            <a:endParaRPr lang="en-US" dirty="0"/>
          </a:p>
        </p:txBody>
      </p:sp>
      <p:sp>
        <p:nvSpPr>
          <p:cNvPr id="4" name="Oval 3"/>
          <p:cNvSpPr/>
          <p:nvPr/>
        </p:nvSpPr>
        <p:spPr>
          <a:xfrm>
            <a:off x="1905000" y="3657600"/>
            <a:ext cx="2590800" cy="1905000"/>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flipV="1">
            <a:off x="1295400" y="4191000"/>
            <a:ext cx="608014" cy="4313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6400800" y="3505200"/>
            <a:ext cx="5334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381000" y="3657600"/>
            <a:ext cx="1676400" cy="457200"/>
          </a:xfrm>
          <a:prstGeom prst="rect">
            <a:avLst/>
          </a:prstGeom>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ro-RO" sz="2800" dirty="0" smtClean="0">
                <a:latin typeface="+mj-lt"/>
                <a:ea typeface="+mj-ea"/>
                <a:cs typeface="+mj-cs"/>
              </a:rPr>
              <a:t>curajos</a:t>
            </a:r>
            <a:endParaRPr kumimoji="0" lang="en-US" sz="28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2" name="Title 1"/>
          <p:cNvSpPr txBox="1">
            <a:spLocks/>
          </p:cNvSpPr>
          <p:nvPr/>
        </p:nvSpPr>
        <p:spPr>
          <a:xfrm>
            <a:off x="4648200" y="2895600"/>
            <a:ext cx="4343400" cy="609600"/>
          </a:xfrm>
          <a:prstGeom prst="rect">
            <a:avLst/>
          </a:prstGeom>
        </p:spPr>
        <p:txBody>
          <a:bodyPr vert="horz" lIns="91440" tIns="45720" rIns="91440" bIns="45720" rtlCol="0" anchor="ctr">
            <a:normAutofit fontScale="75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ro-RO" sz="2800" dirty="0" smtClean="0">
                <a:latin typeface="+mj-lt"/>
                <a:ea typeface="+mj-ea"/>
                <a:cs typeface="+mj-cs"/>
              </a:rPr>
              <a:t>Persoană ce nu fuge din calea pericolului</a:t>
            </a:r>
            <a:endParaRPr kumimoji="0" lang="en-US" sz="2800" b="0" i="0" u="none" strike="noStrike" kern="1200" cap="none" spc="0" normalizeH="0" baseline="0" noProof="0" dirty="0" smtClean="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1676044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Tipuri de Definiții</a:t>
            </a:r>
            <a:endParaRPr lang="en-US" dirty="0"/>
          </a:p>
        </p:txBody>
      </p:sp>
      <p:sp>
        <p:nvSpPr>
          <p:cNvPr id="3" name="Content Placeholder 2"/>
          <p:cNvSpPr>
            <a:spLocks noGrp="1"/>
          </p:cNvSpPr>
          <p:nvPr>
            <p:ph sz="quarter" idx="1"/>
          </p:nvPr>
        </p:nvSpPr>
        <p:spPr/>
        <p:txBody>
          <a:bodyPr numCol="3">
            <a:normAutofit fontScale="92500" lnSpcReduction="10000"/>
          </a:bodyPr>
          <a:lstStyle/>
          <a:p>
            <a:r>
              <a:rPr lang="ro-RO" dirty="0" smtClean="0">
                <a:solidFill>
                  <a:srgbClr val="FF0000"/>
                </a:solidFill>
              </a:rPr>
              <a:t>Lexicale</a:t>
            </a:r>
          </a:p>
          <a:p>
            <a:pPr marL="0" indent="0">
              <a:buNone/>
            </a:pPr>
            <a:r>
              <a:rPr lang="ro-RO" dirty="0" smtClean="0"/>
              <a:t>Pătratul = df. Rombul cu unghiuri drepte</a:t>
            </a:r>
          </a:p>
          <a:p>
            <a:pPr marL="0" indent="0">
              <a:buNone/>
            </a:pPr>
            <a:endParaRPr lang="ro-RO" dirty="0"/>
          </a:p>
          <a:p>
            <a:pPr marL="0" indent="0">
              <a:buNone/>
            </a:pPr>
            <a:endParaRPr lang="ro-RO" dirty="0" smtClean="0"/>
          </a:p>
          <a:p>
            <a:endParaRPr lang="ro-RO" dirty="0" smtClean="0"/>
          </a:p>
          <a:p>
            <a:endParaRPr lang="ro-RO" dirty="0"/>
          </a:p>
          <a:p>
            <a:endParaRPr lang="ro-RO" dirty="0" smtClean="0"/>
          </a:p>
          <a:p>
            <a:r>
              <a:rPr lang="ro-RO" dirty="0" smtClean="0">
                <a:solidFill>
                  <a:srgbClr val="FF0000"/>
                </a:solidFill>
              </a:rPr>
              <a:t>Stipulative</a:t>
            </a:r>
          </a:p>
          <a:p>
            <a:pPr marL="0" indent="0">
              <a:buNone/>
            </a:pPr>
            <a:r>
              <a:rPr lang="ro-RO" dirty="0" smtClean="0"/>
              <a:t>OZN =df. Obiect zburător neidentificat</a:t>
            </a:r>
          </a:p>
          <a:p>
            <a:endParaRPr lang="ro-RO" dirty="0" smtClean="0"/>
          </a:p>
          <a:p>
            <a:endParaRPr lang="ro-RO" dirty="0"/>
          </a:p>
          <a:p>
            <a:endParaRPr lang="ro-RO" dirty="0" smtClean="0"/>
          </a:p>
          <a:p>
            <a:endParaRPr lang="ro-RO" dirty="0" smtClean="0"/>
          </a:p>
          <a:p>
            <a:endParaRPr lang="ro-RO" dirty="0"/>
          </a:p>
          <a:p>
            <a:r>
              <a:rPr lang="ro-RO" dirty="0" smtClean="0">
                <a:solidFill>
                  <a:srgbClr val="FF0000"/>
                </a:solidFill>
              </a:rPr>
              <a:t>De Precizare</a:t>
            </a:r>
          </a:p>
          <a:p>
            <a:pPr marL="0" indent="0">
              <a:buNone/>
            </a:pPr>
            <a:r>
              <a:rPr lang="ro-RO" dirty="0" smtClean="0"/>
              <a:t>Reducerea de 50% se acordă bătrânilor. </a:t>
            </a:r>
          </a:p>
          <a:p>
            <a:pPr marL="0" indent="0">
              <a:buNone/>
            </a:pPr>
            <a:r>
              <a:rPr lang="ro-RO" dirty="0" smtClean="0"/>
              <a:t>Prin bătrân se înțelege persoană cu vârsta de 65 de ani sau mai mult.</a:t>
            </a:r>
            <a:endParaRPr lang="en-US" dirty="0"/>
          </a:p>
        </p:txBody>
      </p:sp>
    </p:spTree>
    <p:extLst>
      <p:ext uri="{BB962C8B-B14F-4D97-AF65-F5344CB8AC3E}">
        <p14:creationId xmlns:p14="http://schemas.microsoft.com/office/powerpoint/2010/main" val="1530474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ro-RO" dirty="0" smtClean="0"/>
              <a:t>Tipuri de definiții</a:t>
            </a:r>
            <a:endParaRPr lang="en-US" dirty="0"/>
          </a:p>
        </p:txBody>
      </p:sp>
      <p:sp>
        <p:nvSpPr>
          <p:cNvPr id="3" name="Content Placeholder 2"/>
          <p:cNvSpPr>
            <a:spLocks noGrp="1"/>
          </p:cNvSpPr>
          <p:nvPr>
            <p:ph idx="1"/>
          </p:nvPr>
        </p:nvSpPr>
        <p:spPr>
          <a:xfrm>
            <a:off x="457200" y="1371600"/>
            <a:ext cx="8229600" cy="5181600"/>
          </a:xfrm>
        </p:spPr>
        <p:txBody>
          <a:bodyPr>
            <a:normAutofit fontScale="92500" lnSpcReduction="20000"/>
          </a:bodyPr>
          <a:lstStyle/>
          <a:p>
            <a:pPr>
              <a:buNone/>
            </a:pPr>
            <a:r>
              <a:rPr lang="ro-RO" b="1" dirty="0" smtClean="0"/>
              <a:t>I. Definiții lexicale</a:t>
            </a:r>
          </a:p>
          <a:p>
            <a:pPr>
              <a:buFontTx/>
              <a:buChar char="-"/>
            </a:pPr>
            <a:r>
              <a:rPr lang="ro-RO" dirty="0" smtClean="0"/>
              <a:t>Descriu înțelesul unui termen.</a:t>
            </a:r>
          </a:p>
          <a:p>
            <a:pPr>
              <a:buNone/>
            </a:pPr>
            <a:r>
              <a:rPr lang="ro-RO" dirty="0" smtClean="0"/>
              <a:t>Exemplu:</a:t>
            </a:r>
          </a:p>
          <a:p>
            <a:pPr>
              <a:buNone/>
            </a:pPr>
            <a:r>
              <a:rPr lang="en-US" dirty="0" smtClean="0"/>
              <a:t>“</a:t>
            </a:r>
            <a:r>
              <a:rPr lang="ro-RO" dirty="0" smtClean="0"/>
              <a:t>Un număr prim este un număr natural mai mare decât 1 și care se divide doar cu 1 sau cu el însuși.</a:t>
            </a:r>
            <a:r>
              <a:rPr lang="en-US" dirty="0" smtClean="0"/>
              <a:t>”</a:t>
            </a:r>
            <a:endParaRPr lang="ro-RO" dirty="0" smtClean="0"/>
          </a:p>
          <a:p>
            <a:pPr>
              <a:buNone/>
            </a:pPr>
            <a:r>
              <a:rPr lang="en-US" dirty="0" smtClean="0"/>
              <a:t>“F.M.I. </a:t>
            </a:r>
            <a:r>
              <a:rPr lang="ro-RO" dirty="0" smtClean="0"/>
              <a:t>î</a:t>
            </a:r>
            <a:r>
              <a:rPr lang="en-US" dirty="0" err="1" smtClean="0"/>
              <a:t>nseamn</a:t>
            </a:r>
            <a:r>
              <a:rPr lang="ro-RO" dirty="0" smtClean="0"/>
              <a:t>ă </a:t>
            </a:r>
            <a:r>
              <a:rPr lang="en-US" dirty="0" smtClean="0"/>
              <a:t>‘</a:t>
            </a:r>
            <a:r>
              <a:rPr lang="ro-RO" dirty="0" smtClean="0"/>
              <a:t>Fondul Monetar Internațional</a:t>
            </a:r>
            <a:r>
              <a:rPr lang="en-US" dirty="0" smtClean="0"/>
              <a:t>’”</a:t>
            </a:r>
            <a:endParaRPr lang="ro-RO" dirty="0" smtClean="0"/>
          </a:p>
          <a:p>
            <a:pPr>
              <a:buNone/>
            </a:pPr>
            <a:endParaRPr lang="en-US" dirty="0" smtClean="0"/>
          </a:p>
          <a:p>
            <a:pPr>
              <a:buNone/>
            </a:pPr>
            <a:r>
              <a:rPr lang="en-US" b="1" dirty="0" smtClean="0">
                <a:solidFill>
                  <a:srgbClr val="FF0000"/>
                </a:solidFill>
              </a:rPr>
              <a:t>Condi</a:t>
            </a:r>
            <a:r>
              <a:rPr lang="ro-RO" b="1" dirty="0" smtClean="0">
                <a:solidFill>
                  <a:srgbClr val="FF0000"/>
                </a:solidFill>
              </a:rPr>
              <a:t>ții de corectitudine </a:t>
            </a:r>
            <a:r>
              <a:rPr lang="ro-RO" dirty="0" smtClean="0"/>
              <a:t>pentru definițiile lexicale:</a:t>
            </a:r>
          </a:p>
          <a:p>
            <a:pPr marL="514350" indent="-514350">
              <a:buAutoNum type="arabicParenBoth"/>
            </a:pPr>
            <a:r>
              <a:rPr lang="ro-RO" dirty="0" smtClean="0"/>
              <a:t>Def. trebuie să nu fie prea largi.</a:t>
            </a:r>
          </a:p>
          <a:p>
            <a:pPr marL="514350" indent="-514350">
              <a:buAutoNum type="arabicParenBoth"/>
            </a:pPr>
            <a:r>
              <a:rPr lang="ro-RO" dirty="0" smtClean="0"/>
              <a:t>Def. trebuie să nu fie prea înguste.</a:t>
            </a:r>
          </a:p>
          <a:p>
            <a:pPr>
              <a:buNone/>
            </a:pPr>
            <a:endParaRPr lang="ro-RO" dirty="0" smtClean="0"/>
          </a:p>
          <a:p>
            <a:pPr>
              <a:buNone/>
            </a:pPr>
            <a:endParaRPr lang="en-US" dirty="0"/>
          </a:p>
        </p:txBody>
      </p:sp>
    </p:spTree>
    <p:extLst>
      <p:ext uri="{BB962C8B-B14F-4D97-AF65-F5344CB8AC3E}">
        <p14:creationId xmlns:p14="http://schemas.microsoft.com/office/powerpoint/2010/main" val="1874269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2329</Words>
  <Application>Microsoft Office PowerPoint</Application>
  <PresentationFormat>On-screen Show (4:3)</PresentationFormat>
  <Paragraphs>267</Paragraphs>
  <Slides>37</Slides>
  <Notes>0</Notes>
  <HiddenSlides>0</HiddenSlides>
  <MMClips>1</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Definiții și capcane lingvistice</vt:lpstr>
      <vt:lpstr>Extensiune vs. Intensiune</vt:lpstr>
      <vt:lpstr>Definiții</vt:lpstr>
      <vt:lpstr>PowerPoint Presentation</vt:lpstr>
      <vt:lpstr>Ext.(avion)</vt:lpstr>
      <vt:lpstr>Tipuri de definiții</vt:lpstr>
      <vt:lpstr>Tipuri de definiții</vt:lpstr>
      <vt:lpstr>Tipuri de Definiții</vt:lpstr>
      <vt:lpstr>Tipuri de definiții</vt:lpstr>
      <vt:lpstr>Tipuri de definiții</vt:lpstr>
      <vt:lpstr>Tipuri de definiții</vt:lpstr>
      <vt:lpstr>Cum definim corect?</vt:lpstr>
      <vt:lpstr>Criterii pentru a crea definiții bune</vt:lpstr>
      <vt:lpstr>PowerPoint Presentation</vt:lpstr>
      <vt:lpstr>Tehnici de definire</vt:lpstr>
      <vt:lpstr>Capcane Lingvistice</vt:lpstr>
      <vt:lpstr>Sens neclar</vt:lpstr>
      <vt:lpstr>Capcane lingvistice – Înțeles neclar</vt:lpstr>
      <vt:lpstr>Capcane lingvistice – Ambiguitate</vt:lpstr>
      <vt:lpstr>Capcane lingvistice – Ambiguitate</vt:lpstr>
      <vt:lpstr>Capcane lingvistice – Ambiguitate</vt:lpstr>
      <vt:lpstr>PowerPoint Presentation</vt:lpstr>
      <vt:lpstr>Capcane lingvistice – Ambiguitate</vt:lpstr>
      <vt:lpstr>Capcane lingvistice – Înțeles neclar</vt:lpstr>
      <vt:lpstr>Capcane lingvistice – Vaguitate</vt:lpstr>
      <vt:lpstr>Capcane lingvistice – Vaguitate</vt:lpstr>
      <vt:lpstr>Capcane lingvistice – Înțelesuri incomplete</vt:lpstr>
      <vt:lpstr>Distorsiunea</vt:lpstr>
      <vt:lpstr>Capcane lingvistice – distorsionarea înțelesului (răstălmăcirea)</vt:lpstr>
      <vt:lpstr>Capcane lingvistice – “weasel words”</vt:lpstr>
      <vt:lpstr>Capcane lingvistice – decontextualizarea</vt:lpstr>
      <vt:lpstr>Capcane lingvistice – erori categoriale</vt:lpstr>
      <vt:lpstr>Sens gol</vt:lpstr>
      <vt:lpstr>Capcane lingvistice – sens gol</vt:lpstr>
      <vt:lpstr>Capcane lingvistice – implicații false</vt:lpstr>
      <vt:lpstr>Limbaj pretențios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Definiții și capcane lingvistice</dc:title>
  <dc:creator>ADMINX</dc:creator>
  <cp:lastModifiedBy>Utilizator Windows</cp:lastModifiedBy>
  <cp:revision>10</cp:revision>
  <dcterms:created xsi:type="dcterms:W3CDTF">2019-02-28T08:46:30Z</dcterms:created>
  <dcterms:modified xsi:type="dcterms:W3CDTF">2019-02-28T10:24:06Z</dcterms:modified>
</cp:coreProperties>
</file>